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theme/theme1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9.xml" ContentType="application/vnd.openxmlformats-officedocument.theme+xml"/>
  <Override PartName="/ppt/slideLayouts/slideLayout171.xml" ContentType="application/vnd.openxmlformats-officedocument.presentationml.slideLayout+xml"/>
  <Override PartName="/ppt/theme/theme2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theme/themeOverride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8.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6" r:id="rId2"/>
    <p:sldMasterId id="2147483763" r:id="rId3"/>
    <p:sldMasterId id="2147483800" r:id="rId4"/>
    <p:sldMasterId id="2147483812" r:id="rId5"/>
    <p:sldMasterId id="2147483836" r:id="rId6"/>
    <p:sldMasterId id="2147483919" r:id="rId7"/>
    <p:sldMasterId id="2147483931" r:id="rId8"/>
    <p:sldMasterId id="2147483954" r:id="rId9"/>
    <p:sldMasterId id="2147483971" r:id="rId10"/>
    <p:sldMasterId id="2147483985" r:id="rId11"/>
    <p:sldMasterId id="2147483987" r:id="rId12"/>
    <p:sldMasterId id="2147483990" r:id="rId13"/>
    <p:sldMasterId id="2147483993" r:id="rId14"/>
    <p:sldMasterId id="2147484005" r:id="rId15"/>
    <p:sldMasterId id="2147484019" r:id="rId16"/>
    <p:sldMasterId id="2147484021" r:id="rId17"/>
    <p:sldMasterId id="2147484033" r:id="rId18"/>
    <p:sldMasterId id="2147484058" r:id="rId19"/>
    <p:sldMasterId id="2147484070" r:id="rId20"/>
    <p:sldMasterId id="2147484121" r:id="rId21"/>
    <p:sldMasterId id="2147484133" r:id="rId22"/>
  </p:sldMasterIdLst>
  <p:notesMasterIdLst>
    <p:notesMasterId r:id="rId166"/>
  </p:notesMasterIdLst>
  <p:sldIdLst>
    <p:sldId id="435" r:id="rId23"/>
    <p:sldId id="699" r:id="rId24"/>
    <p:sldId id="685" r:id="rId25"/>
    <p:sldId id="684" r:id="rId26"/>
    <p:sldId id="433" r:id="rId27"/>
    <p:sldId id="781" r:id="rId28"/>
    <p:sldId id="782" r:id="rId29"/>
    <p:sldId id="687" r:id="rId30"/>
    <p:sldId id="701" r:id="rId31"/>
    <p:sldId id="702" r:id="rId32"/>
    <p:sldId id="703" r:id="rId33"/>
    <p:sldId id="694" r:id="rId34"/>
    <p:sldId id="780" r:id="rId35"/>
    <p:sldId id="779" r:id="rId36"/>
    <p:sldId id="689" r:id="rId37"/>
    <p:sldId id="432" r:id="rId38"/>
    <p:sldId id="485" r:id="rId39"/>
    <p:sldId id="434" r:id="rId40"/>
    <p:sldId id="705" r:id="rId41"/>
    <p:sldId id="783" r:id="rId42"/>
    <p:sldId id="706" r:id="rId43"/>
    <p:sldId id="489" r:id="rId44"/>
    <p:sldId id="458" r:id="rId45"/>
    <p:sldId id="459" r:id="rId46"/>
    <p:sldId id="707" r:id="rId47"/>
    <p:sldId id="4031" r:id="rId48"/>
    <p:sldId id="469" r:id="rId49"/>
    <p:sldId id="471" r:id="rId50"/>
    <p:sldId id="498" r:id="rId51"/>
    <p:sldId id="502" r:id="rId52"/>
    <p:sldId id="503" r:id="rId53"/>
    <p:sldId id="504" r:id="rId54"/>
    <p:sldId id="505" r:id="rId55"/>
    <p:sldId id="506" r:id="rId56"/>
    <p:sldId id="507" r:id="rId57"/>
    <p:sldId id="526" r:id="rId58"/>
    <p:sldId id="527" r:id="rId59"/>
    <p:sldId id="528" r:id="rId60"/>
    <p:sldId id="529" r:id="rId61"/>
    <p:sldId id="530" r:id="rId62"/>
    <p:sldId id="531" r:id="rId63"/>
    <p:sldId id="532" r:id="rId64"/>
    <p:sldId id="536" r:id="rId65"/>
    <p:sldId id="537" r:id="rId66"/>
    <p:sldId id="538" r:id="rId67"/>
    <p:sldId id="541" r:id="rId68"/>
    <p:sldId id="542" r:id="rId69"/>
    <p:sldId id="543" r:id="rId70"/>
    <p:sldId id="548" r:id="rId71"/>
    <p:sldId id="550" r:id="rId72"/>
    <p:sldId id="555" r:id="rId73"/>
    <p:sldId id="556" r:id="rId74"/>
    <p:sldId id="557" r:id="rId75"/>
    <p:sldId id="766" r:id="rId76"/>
    <p:sldId id="564" r:id="rId77"/>
    <p:sldId id="472" r:id="rId78"/>
    <p:sldId id="569" r:id="rId79"/>
    <p:sldId id="765" r:id="rId80"/>
    <p:sldId id="570" r:id="rId81"/>
    <p:sldId id="571" r:id="rId82"/>
    <p:sldId id="572" r:id="rId83"/>
    <p:sldId id="573" r:id="rId84"/>
    <p:sldId id="574" r:id="rId85"/>
    <p:sldId id="575" r:id="rId86"/>
    <p:sldId id="576" r:id="rId87"/>
    <p:sldId id="578" r:id="rId88"/>
    <p:sldId id="580" r:id="rId89"/>
    <p:sldId id="581" r:id="rId90"/>
    <p:sldId id="582" r:id="rId91"/>
    <p:sldId id="583" r:id="rId92"/>
    <p:sldId id="4032" r:id="rId93"/>
    <p:sldId id="767" r:id="rId94"/>
    <p:sldId id="768" r:id="rId95"/>
    <p:sldId id="770" r:id="rId96"/>
    <p:sldId id="771" r:id="rId97"/>
    <p:sldId id="772" r:id="rId98"/>
    <p:sldId id="710" r:id="rId99"/>
    <p:sldId id="585" r:id="rId100"/>
    <p:sldId id="760" r:id="rId101"/>
    <p:sldId id="584" r:id="rId102"/>
    <p:sldId id="4033" r:id="rId103"/>
    <p:sldId id="4034" r:id="rId104"/>
    <p:sldId id="759" r:id="rId105"/>
    <p:sldId id="586" r:id="rId106"/>
    <p:sldId id="587" r:id="rId107"/>
    <p:sldId id="588" r:id="rId108"/>
    <p:sldId id="589" r:id="rId109"/>
    <p:sldId id="590" r:id="rId110"/>
    <p:sldId id="591" r:id="rId111"/>
    <p:sldId id="592" r:id="rId112"/>
    <p:sldId id="593" r:id="rId113"/>
    <p:sldId id="594" r:id="rId114"/>
    <p:sldId id="595" r:id="rId115"/>
    <p:sldId id="596" r:id="rId116"/>
    <p:sldId id="597" r:id="rId117"/>
    <p:sldId id="598" r:id="rId118"/>
    <p:sldId id="599" r:id="rId119"/>
    <p:sldId id="600" r:id="rId120"/>
    <p:sldId id="601" r:id="rId121"/>
    <p:sldId id="602" r:id="rId122"/>
    <p:sldId id="604" r:id="rId123"/>
    <p:sldId id="606" r:id="rId124"/>
    <p:sldId id="608" r:id="rId125"/>
    <p:sldId id="609" r:id="rId126"/>
    <p:sldId id="610" r:id="rId127"/>
    <p:sldId id="612" r:id="rId128"/>
    <p:sldId id="611" r:id="rId129"/>
    <p:sldId id="616" r:id="rId130"/>
    <p:sldId id="617" r:id="rId131"/>
    <p:sldId id="618" r:id="rId132"/>
    <p:sldId id="619" r:id="rId133"/>
    <p:sldId id="620" r:id="rId134"/>
    <p:sldId id="621" r:id="rId135"/>
    <p:sldId id="622" r:id="rId136"/>
    <p:sldId id="623" r:id="rId137"/>
    <p:sldId id="624" r:id="rId138"/>
    <p:sldId id="626" r:id="rId139"/>
    <p:sldId id="628" r:id="rId140"/>
    <p:sldId id="629" r:id="rId141"/>
    <p:sldId id="632" r:id="rId142"/>
    <p:sldId id="634" r:id="rId143"/>
    <p:sldId id="635" r:id="rId144"/>
    <p:sldId id="636" r:id="rId145"/>
    <p:sldId id="637" r:id="rId146"/>
    <p:sldId id="641" r:id="rId147"/>
    <p:sldId id="642" r:id="rId148"/>
    <p:sldId id="643" r:id="rId149"/>
    <p:sldId id="644" r:id="rId150"/>
    <p:sldId id="670" r:id="rId151"/>
    <p:sldId id="671" r:id="rId152"/>
    <p:sldId id="672" r:id="rId153"/>
    <p:sldId id="714" r:id="rId154"/>
    <p:sldId id="659" r:id="rId155"/>
    <p:sldId id="660" r:id="rId156"/>
    <p:sldId id="678" r:id="rId157"/>
    <p:sldId id="762" r:id="rId158"/>
    <p:sldId id="726" r:id="rId159"/>
    <p:sldId id="763" r:id="rId160"/>
    <p:sldId id="764" r:id="rId161"/>
    <p:sldId id="713" r:id="rId162"/>
    <p:sldId id="715" r:id="rId163"/>
    <p:sldId id="320" r:id="rId164"/>
    <p:sldId id="4030" r:id="rId1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6633"/>
    <a:srgbClr val="090E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436" autoAdjust="0"/>
    <p:restoredTop sz="87550" autoAdjust="0"/>
  </p:normalViewPr>
  <p:slideViewPr>
    <p:cSldViewPr snapToGrid="0" snapToObjects="1">
      <p:cViewPr varScale="1">
        <p:scale>
          <a:sx n="114" d="100"/>
          <a:sy n="114" d="100"/>
        </p:scale>
        <p:origin x="1216" y="16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90" d="100"/>
        <a:sy n="90" d="100"/>
      </p:scale>
      <p:origin x="0" y="315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tableStyles" Target="tableStyles.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slide" Target="slides/slide139.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Ang="0"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10/15/21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دعا يسوع الروح شفيعنا أو مرشدنا أو معزينا...</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3358373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128</a:t>
            </a:fld>
            <a:endParaRPr lang="en-US"/>
          </a:p>
        </p:txBody>
      </p:sp>
    </p:spTree>
    <p:extLst>
      <p:ext uri="{BB962C8B-B14F-4D97-AF65-F5344CB8AC3E}">
        <p14:creationId xmlns:p14="http://schemas.microsoft.com/office/powerpoint/2010/main" val="33008772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bwMode="auto">
          <a:xfrm>
            <a:off x="6604000" y="8774113"/>
            <a:ext cx="254000" cy="3698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2E15A7-1EE3-9A4A-ABF0-91EDF31EDE4E}" type="slidenum">
              <a:rPr lang="en-US" sz="1200">
                <a:solidFill>
                  <a:srgbClr val="000000"/>
                </a:solidFill>
                <a:latin typeface="Times New Roman" charset="0"/>
              </a:rPr>
              <a:pPr eaLnBrk="1" hangingPunct="1"/>
              <a:t>130</a:t>
            </a:fld>
            <a:endParaRPr lang="en-US" sz="1200">
              <a:solidFill>
                <a:srgbClr val="000000"/>
              </a:solidFill>
              <a:latin typeface="Times New Roman" charset="0"/>
            </a:endParaRPr>
          </a:p>
        </p:txBody>
      </p:sp>
      <p:sp>
        <p:nvSpPr>
          <p:cNvPr id="367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7619" name="Rectangle 3"/>
          <p:cNvSpPr>
            <a:spLocks noGrp="1" noChangeArrowheads="1"/>
          </p:cNvSpPr>
          <p:nvPr>
            <p:ph type="body" idx="1"/>
          </p:nvPr>
        </p:nvSpPr>
        <p:spPr bwMode="auto">
          <a:xfrm>
            <a:off x="914400" y="4343400"/>
            <a:ext cx="57472263" cy="7064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lnSpc>
                <a:spcPct val="90000"/>
              </a:lnSpc>
              <a:spcBef>
                <a:spcPct val="20000"/>
              </a:spcBef>
              <a:buFont typeface="Wingdings" charset="0"/>
              <a:buChar char="v"/>
            </a:pPr>
            <a:r>
              <a:rPr lang="ar-JO" b="1" dirty="0">
                <a:latin typeface="Arial" panose="020B0604020202020204" pitchFamily="34" charset="0"/>
                <a:cs typeface="Arial" panose="020B0604020202020204" pitchFamily="34" charset="0"/>
              </a:rPr>
              <a:t>تسجل نبؤة إرميا ومراثيه روايته كشاهد عيان عن حصار بابل ودمار أورشليم بسبب خطايا الأمة، يقوده الروح القدس ليسجل لنا كتابات تاريخية توفر سياقًا وتبريرًا لدينونة الله على هاتين الأمتين. فالقادة والشعب اخطأوا من خلال الفجور وعبادة الأوثان، طبقًا لما ورد في لعنات سفر التثنية 28، فقد أعطى الله الشعب عواقب طاعتهم.</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D526907-B9D1-1644-B9C7-3F6F568609B7}" type="slidenum">
              <a:rPr lang="zh-CN" altLang="en-US" sz="1200">
                <a:solidFill>
                  <a:prstClr val="black"/>
                </a:solidFill>
              </a:rPr>
              <a:pPr/>
              <a:t>133</a:t>
            </a:fld>
            <a:endParaRPr lang="en-US" altLang="zh-CN" sz="1200">
              <a:solidFill>
                <a:prstClr val="black"/>
              </a:solidFill>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BE-03-Leviticus-134</a:t>
            </a:r>
          </a:p>
        </p:txBody>
      </p:sp>
      <p:sp>
        <p:nvSpPr>
          <p:cNvPr id="4" name="Slide Number Placeholder 3"/>
          <p:cNvSpPr>
            <a:spLocks noGrp="1"/>
          </p:cNvSpPr>
          <p:nvPr>
            <p:ph type="sldNum" sz="quarter" idx="5"/>
          </p:nvPr>
        </p:nvSpPr>
        <p:spPr/>
        <p:txBody>
          <a:bodyPr/>
          <a:lstStyle/>
          <a:p>
            <a:fld id="{A079FDE9-4B2D-884B-BE4B-021913485B06}" type="slidenum">
              <a:rPr lang="en-US" smtClean="0"/>
              <a:t>134</a:t>
            </a:fld>
            <a:endParaRPr lang="en-US"/>
          </a:p>
        </p:txBody>
      </p:sp>
    </p:spTree>
    <p:extLst>
      <p:ext uri="{BB962C8B-B14F-4D97-AF65-F5344CB8AC3E}">
        <p14:creationId xmlns:p14="http://schemas.microsoft.com/office/powerpoint/2010/main" val="41502959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48CF54B-E579-1141-87EE-1C20E78E8C06}" type="slidenum">
              <a:rPr lang="en-US" sz="1200">
                <a:solidFill>
                  <a:prstClr val="black"/>
                </a:solidFill>
                <a:latin typeface="Times New Roman" charset="0"/>
              </a:rPr>
              <a:pPr/>
              <a:t>135</a:t>
            </a:fld>
            <a:endParaRPr lang="en-US" sz="1200">
              <a:solidFill>
                <a:prstClr val="black"/>
              </a:solidFill>
              <a:latin typeface="Times New Roman" charset="0"/>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endParaRPr lang="en-US" dirty="0">
              <a:latin typeface="Arial"/>
              <a:ea typeface="ＭＳ Ｐゴシック" charset="0"/>
              <a:cs typeface="Arial"/>
            </a:endParaRPr>
          </a:p>
          <a:p>
            <a:pPr algn="r" eaLnBrk="1" hangingPunct="1"/>
            <a:r>
              <a:rPr lang="ar-JO" dirty="0">
                <a:latin typeface="Arial"/>
                <a:ea typeface="ＭＳ Ｐゴシック" charset="0"/>
                <a:cs typeface="Arial"/>
              </a:rPr>
              <a:t>أحد قادة التسبيح في إحدى الكنائس وجد سكرانًا مؤخرًا.</a:t>
            </a:r>
          </a:p>
          <a:p>
            <a:pPr algn="r" eaLnBrk="1" hangingPunct="1"/>
            <a:r>
              <a:rPr lang="ar-JO" dirty="0">
                <a:latin typeface="Arial"/>
                <a:ea typeface="ＭＳ Ｐゴシック" charset="0"/>
                <a:cs typeface="Arial"/>
              </a:rPr>
              <a:t>يجب أن تدعم الأفلام التي نشاهدها ليلة السبت ما نتعلمه صباح الأحد.</a:t>
            </a:r>
          </a:p>
          <a:p>
            <a:pPr eaLnBrk="1" hangingPunct="1"/>
            <a:endParaRPr lang="en-US" dirty="0">
              <a:latin typeface="Arial"/>
              <a:ea typeface="ＭＳ Ｐゴシック" charset="0"/>
              <a:cs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a:r>
              <a:rPr lang="ar-JO" dirty="0">
                <a:latin typeface="Arial"/>
                <a:ea typeface="ＭＳ Ｐゴシック" charset="0"/>
                <a:cs typeface="Arial"/>
              </a:rPr>
              <a:t>كم هو مثير للدهشة، يقول الكتاب المقدس أن الروح القدس يسكن حقاً في أجسادنا!</a:t>
            </a:r>
            <a:endParaRPr lang="en-US" dirty="0">
              <a:latin typeface="Arial"/>
              <a:ea typeface="ＭＳ Ｐゴシック" charset="0"/>
              <a:cs typeface="Arial"/>
            </a:endParaRPr>
          </a:p>
          <a:p>
            <a:pPr algn="r"/>
            <a:endParaRPr lang="en-US" dirty="0">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actually dwells in our bodies!</a:t>
            </a:r>
            <a:endParaRPr lang="en-US" dirty="0">
              <a:latin typeface="Arial"/>
              <a:ea typeface="ＭＳ Ｐゴシック" charset="0"/>
              <a:cs typeface="Arial"/>
            </a:endParaRP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BE-03-Leviticus-11</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HS-</a:t>
            </a:r>
          </a:p>
          <a:p>
            <a:pPr algn="r"/>
            <a:endParaRPr lang="en-US" dirty="0">
              <a:latin typeface="Arial"/>
              <a:ea typeface="ＭＳ Ｐゴシック" charset="0"/>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ومع ذلك، ففي الواقع بالنسبة لمعظمنا أننا لا نشعر أن الله معنا حقاً. وفي الكثير من الأحيان نعيش وكأنه ليس أولاً في أفكارنا. بإمكاننا أن نذهب لأيام دون الاستماع أو التحدث إليه (الصلاة وقراءة الكتاب المقدس).</a:t>
            </a:r>
            <a:endParaRPr lang="en-US" dirty="0">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a:r>
              <a:rPr lang="ar-JO" dirty="0">
                <a:latin typeface="Arial"/>
                <a:cs typeface="Arial"/>
              </a:rPr>
              <a:t>حتى أن البعض منا يكون "ذو توقيتين" لأننا نحضر الكنيسة فقط في عيدي الميلاد والفصح. معنى ذلك أننا نسمع فقط عن ميلاده وموته/ وقيامته.</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نحن نعلم ان الله معنا، لكن في بعض الأحيان لا نرى ثمره. غالباً ما نكون مسيحيين بالاسم ولكن ملحدين بالممارسة. وبما أننا لا نعيش معتمدين على الروح القدس، فإننا نفتقر إلى ثمر الروح...</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746458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نحن نعلم أننا لن نكون قديسين تماماً في هذه الحياة، لكننا نحتاج أن نكون قديسين بما فيه الكفاية حتى يقبل الله بالشركة معنا. إذن هذا هو السؤال...</a:t>
            </a:r>
            <a:endParaRPr lang="en-US" dirty="0">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نحن نختبر الآن سكنى الروح القدس، وهو يعد بالبقاء معنا، لكن كيف يمكننا أن نحافظ على الإحساس بشركته؟</a:t>
            </a:r>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41C9B671-86BD-DA4D-A0C2-BA4C90CDF5D8}" type="slidenum">
              <a:rPr lang="en-US" sz="1200">
                <a:solidFill>
                  <a:prstClr val="black"/>
                </a:solidFill>
                <a:latin typeface="Times New Roman" charset="0"/>
              </a:rPr>
              <a:pPr/>
              <a:t>17</a:t>
            </a:fld>
            <a:endParaRPr lang="en-US" sz="1200">
              <a:solidFill>
                <a:prstClr val="black"/>
              </a:solidFill>
              <a:latin typeface="Times New Roman"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ar-JO" dirty="0">
                <a:latin typeface="Times New Roman" charset="0"/>
                <a:ea typeface="ＭＳ Ｐゴシック" charset="0"/>
                <a:cs typeface="ＭＳ Ｐゴシック" charset="0"/>
              </a:rPr>
              <a:t>رقم 14 في الملف الأصلي</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دعا إسرائيل حضور الله في جبل سيناء وكان الله مسروراً أن يسكن معهم (</a:t>
            </a:r>
            <a:r>
              <a:rPr lang="ar-JO">
                <a:latin typeface="Arial"/>
                <a:cs typeface="Arial"/>
              </a:rPr>
              <a:t>خروج 40: </a:t>
            </a:r>
            <a:r>
              <a:rPr lang="ar-JO" dirty="0">
                <a:latin typeface="Arial"/>
                <a:cs typeface="Arial"/>
              </a:rPr>
              <a:t>34).</a:t>
            </a:r>
          </a:p>
          <a:p>
            <a:pPr algn="r"/>
            <a:r>
              <a:rPr lang="ar-JO" dirty="0">
                <a:latin typeface="Arial"/>
                <a:cs typeface="Arial"/>
              </a:rPr>
              <a:t>على الرغم من قداسة الله المهيبة في سيناء، فقد دخلوا في علاقة معه من خلال حمل الفصح كما في خروج 1- 18.</a:t>
            </a:r>
          </a:p>
          <a:p>
            <a:pPr algn="r"/>
            <a:endParaRPr lang="en-US"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لقد وافقوا على أتباع شرائع الله ورأوه يحلّ في خيمة الاجتماع التي اكتملت للتو.</a:t>
            </a: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مضى أكثر من 50 عاماً عندما كنت في السابعة من عمري، ذهبت إلى معسكري الأول. كان ذلك في جمعية الشبان المسيحيين. وبالطبع، لم أكن من عائلة مؤمنة، ولا قرأت الكتاب المقدس من قبل، لكنني أذكر ذلك الإحساس بالرهبة في مدرجات المسرح الخارجي وأنا أنظر إليه من دائرة الخشب الأحمر.</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sz="1200" kern="1200" dirty="0">
                <a:solidFill>
                  <a:schemeClr val="tx1"/>
                </a:solidFill>
                <a:effectLst/>
                <a:latin typeface="+mn-lt"/>
                <a:ea typeface="+mn-ea"/>
                <a:cs typeface="+mn-cs"/>
              </a:rPr>
              <a:t>الآن هم يقفون هناك في خيمة الاجتماع يتساءلون كم سيطول هذا. كيف يمكن أن يختبروا بركة الله، وإرشاده وواقعه باستمرار؟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5CC2CCC-D217-3441-8193-C6ABD2F2485B}" type="slidenum">
              <a:rPr lang="en-US" sz="1200">
                <a:solidFill>
                  <a:prstClr val="black"/>
                </a:solidFill>
                <a:latin typeface="Times New Roman" charset="0"/>
              </a:rPr>
              <a:pPr/>
              <a:t>22</a:t>
            </a:fld>
            <a:endParaRPr lang="en-US" sz="1200">
              <a:solidFill>
                <a:prstClr val="black"/>
              </a:solidFill>
              <a:latin typeface="Times New Roman"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E2234AF-407A-A54D-980E-0A4145566862}" type="slidenum">
              <a:rPr lang="en-US" sz="1200">
                <a:solidFill>
                  <a:prstClr val="black"/>
                </a:solidFill>
                <a:latin typeface="Times New Roman" charset="0"/>
              </a:rPr>
              <a:pPr/>
              <a:t>23</a:t>
            </a:fld>
            <a:endParaRPr lang="en-US" sz="1200">
              <a:solidFill>
                <a:prstClr val="black"/>
              </a:solidFill>
              <a:latin typeface="Times New Roman" charset="0"/>
            </a:endParaRPr>
          </a:p>
        </p:txBody>
      </p:sp>
      <p:sp>
        <p:nvSpPr>
          <p:cNvPr id="134146" name="Rectangle 1026"/>
          <p:cNvSpPr>
            <a:spLocks noGrp="1" noRot="1" noChangeAspect="1" noChangeArrowheads="1" noTextEdit="1"/>
          </p:cNvSpPr>
          <p:nvPr>
            <p:ph type="sldImg"/>
          </p:nvPr>
        </p:nvSpPr>
        <p:spPr>
          <a:ln/>
        </p:spPr>
      </p:sp>
      <p:sp>
        <p:nvSpPr>
          <p:cNvPr id="13414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5752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C4E3FDF-46BC-6946-82F3-6E1FE1677E89}" type="slidenum">
              <a:rPr lang="en-US" sz="1200">
                <a:solidFill>
                  <a:prstClr val="black"/>
                </a:solidFill>
                <a:latin typeface="Times New Roman" charset="0"/>
              </a:rPr>
              <a:pPr/>
              <a:t>27</a:t>
            </a:fld>
            <a:endParaRPr lang="en-US" sz="1200">
              <a:solidFill>
                <a:prstClr val="black"/>
              </a:solidFill>
              <a:latin typeface="Times New Roman"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28</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ثم رنمنا أول ترنيمة أتذكرها جيداً، تدعى "قدوس، قدوس، قدوس."</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استعاد اليهود شركتهم مع الرب من خلال ذبائح الإثم والخطية.</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787E880-94DB-5947-8FAD-79CE1229DBF1}" type="slidenum">
              <a:rPr lang="en-US" sz="1200">
                <a:solidFill>
                  <a:prstClr val="black"/>
                </a:solidFill>
                <a:latin typeface="Times New Roman" charset="0"/>
              </a:rPr>
              <a:pPr/>
              <a:t>33</a:t>
            </a:fld>
            <a:endParaRPr lang="en-US" sz="1200">
              <a:solidFill>
                <a:prstClr val="black"/>
              </a:solidFill>
              <a:latin typeface="Times New Roman"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34</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35</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76631AD-D120-8849-BE19-E4B34E37C93C}" type="slidenum">
              <a:rPr lang="en-US" sz="1200">
                <a:solidFill>
                  <a:prstClr val="black"/>
                </a:solidFill>
                <a:latin typeface="Times New Roman" charset="0"/>
              </a:rPr>
              <a:pPr/>
              <a:t>37</a:t>
            </a:fld>
            <a:endParaRPr lang="en-US" sz="1200">
              <a:solidFill>
                <a:prstClr val="black"/>
              </a:solidFill>
              <a:latin typeface="Times New Roman"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ar-JO" dirty="0">
                <a:latin typeface="Times New Roman" charset="0"/>
                <a:ea typeface="ＭＳ Ｐゴシック" charset="0"/>
                <a:cs typeface="ＭＳ Ｐゴシック" charset="0"/>
              </a:rPr>
              <a:t>رقم 35 في الملف الأصلي.</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101A08C-5F0C-D447-8939-6F15038D2519}" type="slidenum">
              <a:rPr lang="en-US" sz="1200">
                <a:solidFill>
                  <a:prstClr val="black"/>
                </a:solidFill>
                <a:latin typeface="Times New Roman" charset="0"/>
              </a:rPr>
              <a:pPr/>
              <a:t>38</a:t>
            </a:fld>
            <a:endParaRPr lang="en-US" sz="1200">
              <a:solidFill>
                <a:prstClr val="black"/>
              </a:solidFill>
              <a:latin typeface="Times New Roman"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AEB1B1D-83E9-DC4A-9212-DDE512F04405}" type="slidenum">
              <a:rPr lang="en-US" sz="1200">
                <a:solidFill>
                  <a:prstClr val="black"/>
                </a:solidFill>
                <a:latin typeface="Times New Roman" charset="0"/>
              </a:rPr>
              <a:pPr/>
              <a:t>39</a:t>
            </a:fld>
            <a:endParaRPr lang="en-US" sz="1200">
              <a:solidFill>
                <a:prstClr val="black"/>
              </a:solidFill>
              <a:latin typeface="Times New Roman"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E225A73-B596-C748-9AA9-F9B818849352}" type="slidenum">
              <a:rPr lang="en-US" sz="1200">
                <a:solidFill>
                  <a:prstClr val="black"/>
                </a:solidFill>
                <a:latin typeface="Times New Roman" charset="0"/>
              </a:rPr>
              <a:pPr/>
              <a:t>40</a:t>
            </a:fld>
            <a:endParaRPr lang="en-US" sz="1200">
              <a:solidFill>
                <a:prstClr val="black"/>
              </a:solidFill>
              <a:latin typeface="Times New Roman"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472BC96-A4AF-ED46-820A-1695C222CD70}" type="slidenum">
              <a:rPr lang="en-US" sz="1200">
                <a:solidFill>
                  <a:prstClr val="black"/>
                </a:solidFill>
                <a:latin typeface="Times New Roman" charset="0"/>
              </a:rPr>
              <a:pPr/>
              <a:t>42</a:t>
            </a:fld>
            <a:endParaRPr lang="en-US" sz="1200">
              <a:solidFill>
                <a:prstClr val="black"/>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fld id="{01A820FC-3371-EB49-842B-4C4BBAC617DA}" type="slidenum">
              <a:rPr lang="en-US">
                <a:solidFill>
                  <a:prstClr val="black"/>
                </a:solidFill>
              </a:rPr>
              <a:pPr/>
              <a:t>43</a:t>
            </a:fld>
            <a:endParaRPr lang="en-US">
              <a:solidFill>
                <a:prstClr val="black"/>
              </a:solidFill>
            </a:endParaRPr>
          </a:p>
        </p:txBody>
      </p:sp>
      <p:sp>
        <p:nvSpPr>
          <p:cNvPr id="930819" name="Rectangle 2"/>
          <p:cNvSpPr>
            <a:spLocks noGrp="1" noRot="1" noChangeAspect="1" noChangeArrowheads="1"/>
          </p:cNvSpPr>
          <p:nvPr>
            <p:ph type="sldImg"/>
          </p:nvPr>
        </p:nvSpPr>
        <p:spPr>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كانت كلمة قدوس غريبة بالنسبة لي، لذلك ذهبت بعد خدمة الكنيسة وسألت مرشد المعسكر، "ماذا يعني أن تكون مقدساً؟"</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BE-03-Leviticus-44</a:t>
            </a:r>
          </a:p>
          <a:p>
            <a:r>
              <a:rPr lang="en-US" dirty="0"/>
              <a:t>NS-06-Romans9-16</a:t>
            </a:r>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681207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338253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7B32E75-8ED0-754B-A760-6C22B35533AB}" type="slidenum">
              <a:rPr lang="en-US" sz="1200">
                <a:solidFill>
                  <a:prstClr val="black"/>
                </a:solidFill>
                <a:latin typeface="Times New Roman" charset="0"/>
              </a:rPr>
              <a:pPr/>
              <a:t>46</a:t>
            </a:fld>
            <a:endParaRPr lang="en-US" sz="1200">
              <a:solidFill>
                <a:prstClr val="black"/>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7C242D0-B773-6148-92B0-9B3ED73DEDB4}" type="slidenum">
              <a:rPr lang="en-US" sz="1200">
                <a:solidFill>
                  <a:prstClr val="black"/>
                </a:solidFill>
                <a:latin typeface="Times New Roman" charset="0"/>
              </a:rPr>
              <a:pPr/>
              <a:t>52</a:t>
            </a:fld>
            <a:endParaRPr lang="en-US" sz="1200">
              <a:solidFill>
                <a:prstClr val="black"/>
              </a:solidFill>
              <a:latin typeface="Times New Roman"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5ED1987-52D7-5D4D-A089-1BA45B2F46A8}" type="slidenum">
              <a:rPr lang="en-US" sz="1200">
                <a:solidFill>
                  <a:prstClr val="black"/>
                </a:solidFill>
                <a:latin typeface="Times New Roman" charset="0"/>
              </a:rPr>
              <a:pPr/>
              <a:t>55</a:t>
            </a:fld>
            <a:endParaRPr lang="en-US" sz="1200">
              <a:solidFill>
                <a:prstClr val="black"/>
              </a:solidFill>
              <a:latin typeface="Times New Roman"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algn="r" eaLnBrk="1" hangingPunct="1"/>
            <a:r>
              <a:rPr lang="ar-JO" sz="1200" kern="1200" dirty="0">
                <a:solidFill>
                  <a:schemeClr val="tx1"/>
                </a:solidFill>
                <a:effectLst/>
                <a:latin typeface="Times New Roman" pitchFamily="-112" charset="0"/>
                <a:ea typeface="ＭＳ Ｐゴシック" pitchFamily="-112" charset="-128"/>
                <a:cs typeface="ＭＳ Ｐゴシック" pitchFamily="-112" charset="-128"/>
              </a:rPr>
              <a:t>نستعيد الشركة مع الله بدم يسوع الذي يخلصنا.</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56</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32D63F0-C6AC-3145-A189-45B73FF51D52}" type="slidenum">
              <a:rPr lang="en-US" sz="1200">
                <a:solidFill>
                  <a:prstClr val="black"/>
                </a:solidFill>
                <a:latin typeface="Times New Roman" charset="0"/>
              </a:rPr>
              <a:pPr/>
              <a:t>57</a:t>
            </a:fld>
            <a:endParaRPr lang="en-US" sz="1200">
              <a:solidFill>
                <a:prstClr val="black"/>
              </a:solidFill>
              <a:latin typeface="Times New Roman"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إذا سألك أحدهم مثل هذا السؤال، فماذا ستقول؟</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261B467-FD67-DF48-95E9-61205D151FB9}" type="slidenum">
              <a:rPr lang="en-US" sz="1200">
                <a:solidFill>
                  <a:prstClr val="black"/>
                </a:solidFill>
                <a:latin typeface="Times New Roman" charset="0"/>
              </a:rPr>
              <a:pPr/>
              <a:t>60</a:t>
            </a:fld>
            <a:endParaRPr lang="en-US" sz="1200">
              <a:solidFill>
                <a:prstClr val="black"/>
              </a:solidFill>
              <a:latin typeface="Times New Roman"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CEBA866-3278-8D45-8786-3C3306E919CD}" type="slidenum">
              <a:rPr lang="en-US" sz="1200">
                <a:solidFill>
                  <a:prstClr val="black"/>
                </a:solidFill>
                <a:latin typeface="Times New Roman" charset="0"/>
              </a:rPr>
              <a:pPr/>
              <a:t>61</a:t>
            </a:fld>
            <a:endParaRPr lang="en-US" sz="1200">
              <a:solidFill>
                <a:prstClr val="black"/>
              </a:solidFill>
              <a:latin typeface="Times New Roman"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ADBB62C3-E0FD-DF4A-944A-A3F236E8FF84}" type="slidenum">
              <a:rPr lang="en-US" sz="1200">
                <a:solidFill>
                  <a:prstClr val="black"/>
                </a:solidFill>
                <a:latin typeface="Times New Roman" charset="0"/>
              </a:rPr>
              <a:pPr/>
              <a:t>63</a:t>
            </a:fld>
            <a:endParaRPr lang="en-US" sz="1200">
              <a:solidFill>
                <a:prstClr val="black"/>
              </a:solidFill>
              <a:latin typeface="Times New Roman"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64</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65</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D1D21C8-CA70-8F47-B043-0E3C095C4134}" type="slidenum">
              <a:rPr lang="en-US" sz="1200">
                <a:solidFill>
                  <a:prstClr val="black"/>
                </a:solidFill>
                <a:latin typeface="Times New Roman" charset="0"/>
              </a:rPr>
              <a:pPr/>
              <a:t>67</a:t>
            </a:fld>
            <a:endParaRPr lang="en-US" sz="1200">
              <a:solidFill>
                <a:prstClr val="black"/>
              </a:solidFill>
              <a:latin typeface="Times New Roman"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0F6F365-DFA6-C34C-86AA-1D5685C3C315}" type="slidenum">
              <a:rPr lang="en-US" sz="1200">
                <a:solidFill>
                  <a:prstClr val="black"/>
                </a:solidFill>
                <a:latin typeface="Times New Roman" charset="0"/>
              </a:rPr>
              <a:pPr/>
              <a:t>68</a:t>
            </a:fld>
            <a:endParaRPr lang="en-US" sz="1200">
              <a:solidFill>
                <a:prstClr val="black"/>
              </a:solidFill>
              <a:latin typeface="Times New Roman" charset="0"/>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1064CDC8-5684-3B43-A5A3-A18B48677573}" type="slidenum">
              <a:rPr lang="en-US" sz="1200">
                <a:solidFill>
                  <a:prstClr val="black"/>
                </a:solidFill>
                <a:latin typeface="Times New Roman" charset="0"/>
              </a:rPr>
              <a:pPr/>
              <a:t>69</a:t>
            </a:fld>
            <a:endParaRPr lang="en-US" sz="1200">
              <a:solidFill>
                <a:prstClr val="black"/>
              </a:solidFill>
              <a:latin typeface="Times New Roman" charset="0"/>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70</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a:r>
              <a:rPr lang="ar-JO" dirty="0">
                <a:latin typeface="Arial"/>
                <a:cs typeface="Arial"/>
              </a:rPr>
              <a:t>نظر المرشد إلى هذا الطفل الهزيل ذو الـ 7 سنوات وقال، "حسناً، أعتقد أنها تعني طاهر 100%. هكذا هو الله. إنه طاهر 100%."</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24129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1851659-6C28-F04F-B9E8-A84FF0E8C53F}" type="slidenum">
              <a:rPr lang="en-US" sz="1200">
                <a:solidFill>
                  <a:prstClr val="black"/>
                </a:solidFill>
                <a:latin typeface="Times New Roman" charset="0"/>
              </a:rPr>
              <a:pPr/>
              <a:t>73</a:t>
            </a:fld>
            <a:endParaRPr lang="en-US" sz="1200">
              <a:solidFill>
                <a:prstClr val="black"/>
              </a:solidFill>
              <a:latin typeface="Times New Roman"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76C19D5-2825-8A40-96AE-9CA28FA41D03}" type="slidenum">
              <a:rPr lang="en-US" sz="1200">
                <a:solidFill>
                  <a:prstClr val="black"/>
                </a:solidFill>
                <a:latin typeface="Times New Roman" charset="0"/>
              </a:rPr>
              <a:pPr/>
              <a:t>80</a:t>
            </a:fld>
            <a:endParaRPr lang="en-US" sz="1200">
              <a:solidFill>
                <a:prstClr val="black"/>
              </a:solidFill>
              <a:latin typeface="Times New Roman" charset="0"/>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1222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بعد سبع سنوات دخلت في علاقة مع ذلك الإله ووجدت أنه ليس طاهراً 100% فحسب، بل أنه يطلب مني ذلك أيضاً.</a:t>
            </a:r>
            <a:endParaRPr lang="en-US" dirty="0">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668485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E9922C0-7914-234E-AF85-C621005E444F}" type="slidenum">
              <a:rPr lang="en-US" sz="1200">
                <a:solidFill>
                  <a:prstClr val="black"/>
                </a:solidFill>
                <a:latin typeface="Times New Roman" charset="0"/>
              </a:rPr>
              <a:pPr/>
              <a:t>83</a:t>
            </a:fld>
            <a:endParaRPr lang="en-US" sz="1200">
              <a:solidFill>
                <a:prstClr val="black"/>
              </a:solidFill>
              <a:latin typeface="Times New Roman"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D0A3DF5-4D03-0243-82EC-D8C41C4673C7}" type="slidenum">
              <a:rPr lang="en-US" sz="1200">
                <a:solidFill>
                  <a:prstClr val="black"/>
                </a:solidFill>
                <a:latin typeface="Times New Roman" charset="0"/>
              </a:rPr>
              <a:pPr/>
              <a:t>84</a:t>
            </a:fld>
            <a:endParaRPr lang="en-US" sz="1200">
              <a:solidFill>
                <a:prstClr val="black"/>
              </a:solidFill>
              <a:latin typeface="Times New Roman"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4BD9078-813A-744F-8E15-853209F1BC97}" type="slidenum">
              <a:rPr lang="en-US" sz="1200">
                <a:solidFill>
                  <a:prstClr val="black"/>
                </a:solidFill>
                <a:latin typeface="Times New Roman" charset="0"/>
              </a:rPr>
              <a:pPr/>
              <a:t>85</a:t>
            </a:fld>
            <a:endParaRPr lang="en-US" sz="1200">
              <a:solidFill>
                <a:prstClr val="black"/>
              </a:solidFill>
              <a:latin typeface="Times New Roman"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buClr>
                <a:srgbClr val="0000FF"/>
              </a:buClr>
            </a:pPr>
            <a:fld id="{67599483-C773-6D47-8A9D-BE97CEEC0CA6}" type="slidenum">
              <a:rPr lang="en-US" sz="1200">
                <a:latin typeface="Times New Roman" charset="0"/>
              </a:rPr>
              <a:pPr>
                <a:buClr>
                  <a:srgbClr val="0000FF"/>
                </a:buClr>
              </a:pPr>
              <a:t>86</a:t>
            </a:fld>
            <a:endParaRPr lang="en-US" sz="1200">
              <a:latin typeface="Times New Roman" charset="0"/>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buClr>
                <a:srgbClr val="0000FF"/>
              </a:buClr>
            </a:pPr>
            <a:fld id="{6BDA63C5-F1F2-6244-B23B-AB213860398A}" type="slidenum">
              <a:rPr lang="en-US" sz="1200">
                <a:latin typeface="Arial" charset="0"/>
              </a:rPr>
              <a:pPr>
                <a:buClr>
                  <a:srgbClr val="0000FF"/>
                </a:buClr>
              </a:pPr>
              <a:t>87</a:t>
            </a:fld>
            <a:endParaRPr lang="en-US" sz="1200">
              <a:latin typeface="Arial" charset="0"/>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8B35754-0BB5-8F48-9722-9F52CEE0AF7B}" type="slidenum">
              <a:rPr lang="en-US" sz="1200">
                <a:solidFill>
                  <a:prstClr val="black"/>
                </a:solidFill>
                <a:latin typeface="Times New Roman" charset="0"/>
              </a:rPr>
              <a:pPr/>
              <a:t>88</a:t>
            </a:fld>
            <a:endParaRPr lang="en-US" sz="1200">
              <a:solidFill>
                <a:prstClr val="black"/>
              </a:solidFill>
              <a:latin typeface="Times New Roman"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0B681D0-AE88-2140-8EE3-336899297B04}" type="slidenum">
              <a:rPr lang="en-US" sz="1200">
                <a:solidFill>
                  <a:prstClr val="black"/>
                </a:solidFill>
                <a:latin typeface="Times New Roman" charset="0"/>
              </a:rPr>
              <a:pPr/>
              <a:t>89</a:t>
            </a:fld>
            <a:endParaRPr lang="en-US" sz="1200">
              <a:solidFill>
                <a:prstClr val="black"/>
              </a:solidFill>
              <a:latin typeface="Times New Roman" charset="0"/>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91987BE-8AD7-2641-8B59-5EAFE1B28C95}" type="slidenum">
              <a:rPr lang="en-US" sz="1200">
                <a:solidFill>
                  <a:prstClr val="black"/>
                </a:solidFill>
                <a:latin typeface="Times New Roman" charset="0"/>
              </a:rPr>
              <a:pPr/>
              <a:t>90</a:t>
            </a:fld>
            <a:endParaRPr lang="en-US" sz="1200">
              <a:solidFill>
                <a:prstClr val="black"/>
              </a:solidFill>
              <a:latin typeface="Times New Roman"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91987BE-8AD7-2641-8B59-5EAFE1B28C95}" type="slidenum">
              <a:rPr lang="en-US" sz="1200">
                <a:solidFill>
                  <a:prstClr val="black"/>
                </a:solidFill>
                <a:latin typeface="Times New Roman" charset="0"/>
              </a:rPr>
              <a:pPr/>
              <a:t>92</a:t>
            </a:fld>
            <a:endParaRPr lang="en-US" sz="1200">
              <a:solidFill>
                <a:prstClr val="black"/>
              </a:solidFill>
              <a:latin typeface="Times New Roman"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في الحقيقة، أعطانا الله روحه القدوس.</a:t>
            </a:r>
          </a:p>
          <a:p>
            <a:pPr algn="r"/>
            <a:r>
              <a:rPr lang="ar-JO" dirty="0">
                <a:latin typeface="Arial"/>
                <a:cs typeface="Arial"/>
              </a:rPr>
              <a:t>وهو أيضاً روح رؤوف، لكن لقبه هو الروح القدس.</a:t>
            </a:r>
          </a:p>
          <a:p>
            <a:pPr algn="r"/>
            <a:r>
              <a:rPr lang="ar-JO" dirty="0">
                <a:latin typeface="Arial"/>
                <a:cs typeface="Arial"/>
              </a:rPr>
              <a:t>وهو أيضاً روح محب، لكن لقبه هو الروح القدس.</a:t>
            </a:r>
          </a:p>
          <a:p>
            <a:pPr algn="r"/>
            <a:r>
              <a:rPr lang="ar-JO" dirty="0">
                <a:latin typeface="Arial"/>
                <a:cs typeface="Arial"/>
              </a:rPr>
              <a:t>وهو أيضاً روح سكنى، لكن لقبه هو الروح القدس.</a:t>
            </a:r>
          </a:p>
          <a:p>
            <a:pPr algn="r"/>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algn="r"/>
            <a:r>
              <a:rPr lang="ar-JO" dirty="0">
                <a:latin typeface="Times New Roman" charset="0"/>
                <a:ea typeface="ＭＳ Ｐゴシック" charset="0"/>
                <a:cs typeface="ＭＳ Ｐゴシック" charset="0"/>
              </a:rPr>
              <a:t>الختان ليس سيئاً في حد ذاته. الله أمر به في العهد القديم في اليوم الثامن من حياة الصبي اليهودي، الذي يكون لديه أعلى نسبة </a:t>
            </a:r>
            <a:r>
              <a:rPr lang="ar-JO" dirty="0" err="1">
                <a:latin typeface="Times New Roman" charset="0"/>
                <a:ea typeface="ＭＳ Ｐゴシック" charset="0"/>
                <a:cs typeface="ＭＳ Ｐゴシック" charset="0"/>
              </a:rPr>
              <a:t>بروثرومبين</a:t>
            </a:r>
            <a:r>
              <a:rPr lang="ar-JO" dirty="0">
                <a:latin typeface="Times New Roman" charset="0"/>
                <a:ea typeface="ＭＳ Ｐゴシック" charset="0"/>
                <a:cs typeface="ＭＳ Ｐゴシック" charset="0"/>
              </a:rPr>
              <a:t> تخثر الدم من أي يوم آخر في حياة الذكور.</a:t>
            </a:r>
          </a:p>
          <a:p>
            <a:pPr algn="r"/>
            <a:r>
              <a:rPr lang="ar-JO" dirty="0">
                <a:latin typeface="Times New Roman" charset="0"/>
                <a:ea typeface="ＭＳ Ｐゴシック" charset="0"/>
                <a:cs typeface="ＭＳ Ｐゴシック" charset="0"/>
              </a:rPr>
              <a:t>ومع ذلك، كانت المشكلة مع شعب الله، الذين جعلوا من الختان مطلبًا للخلاص ليفرض على الأمم وكذلك على اليهود.</a:t>
            </a:r>
          </a:p>
          <a:p>
            <a:pPr algn="r"/>
            <a:endParaRPr lang="en-US" dirty="0">
              <a:latin typeface="Times New Roman" charset="0"/>
              <a:ea typeface="ＭＳ Ｐゴシック" charset="0"/>
              <a:cs typeface="ＭＳ Ｐゴシック" charset="0"/>
            </a:endParaRPr>
          </a:p>
        </p:txBody>
      </p:sp>
      <p:sp>
        <p:nvSpPr>
          <p:cNvPr id="390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3C7C34-B6DF-284D-81AF-4D60558C903A}" type="slidenum">
              <a:rPr lang="en-US" sz="1200">
                <a:solidFill>
                  <a:prstClr val="black"/>
                </a:solidFill>
              </a:rPr>
              <a:pPr eaLnBrk="1" hangingPunct="1"/>
              <a:t>93</a:t>
            </a:fld>
            <a:endParaRPr lang="en-US" sz="120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94</a:t>
            </a:fld>
            <a:endParaRPr lang="en-US"/>
          </a:p>
        </p:txBody>
      </p:sp>
    </p:spTree>
    <p:extLst>
      <p:ext uri="{BB962C8B-B14F-4D97-AF65-F5344CB8AC3E}">
        <p14:creationId xmlns:p14="http://schemas.microsoft.com/office/powerpoint/2010/main" val="23244833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61E15D6-AA62-1D4F-B3EB-9328F3F02929}" type="slidenum">
              <a:rPr lang="en-US" sz="1200">
                <a:solidFill>
                  <a:prstClr val="black"/>
                </a:solidFill>
                <a:latin typeface="Times New Roman" charset="0"/>
              </a:rPr>
              <a:pPr/>
              <a:t>98</a:t>
            </a:fld>
            <a:endParaRPr lang="en-US" sz="1200">
              <a:solidFill>
                <a:prstClr val="black"/>
              </a:solidFill>
              <a:latin typeface="Times New Roman"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61E15D6-AA62-1D4F-B3EB-9328F3F02929}" type="slidenum">
              <a:rPr lang="en-US" sz="1200">
                <a:solidFill>
                  <a:prstClr val="black"/>
                </a:solidFill>
                <a:latin typeface="Times New Roman" charset="0"/>
              </a:rPr>
              <a:pPr/>
              <a:t>100</a:t>
            </a:fld>
            <a:endParaRPr lang="en-US" sz="1200">
              <a:solidFill>
                <a:prstClr val="black"/>
              </a:solidFill>
              <a:latin typeface="Times New Roman"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545CBF1-3F8D-6041-94CF-93F11C05938D}" type="slidenum">
              <a:rPr lang="en-US" sz="1200">
                <a:solidFill>
                  <a:prstClr val="black"/>
                </a:solidFill>
                <a:latin typeface="Times New Roman" charset="0"/>
              </a:rPr>
              <a:pPr/>
              <a:t>102</a:t>
            </a:fld>
            <a:endParaRPr lang="en-US" sz="1200">
              <a:solidFill>
                <a:prstClr val="black"/>
              </a:solidFill>
              <a:latin typeface="Times New Roman"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103</a:t>
            </a:fld>
            <a:endParaRPr lang="en-US"/>
          </a:p>
        </p:txBody>
      </p:sp>
    </p:spTree>
    <p:extLst>
      <p:ext uri="{BB962C8B-B14F-4D97-AF65-F5344CB8AC3E}">
        <p14:creationId xmlns:p14="http://schemas.microsoft.com/office/powerpoint/2010/main" val="2645385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E5EB6C9-B752-E74E-856E-2695689C4550}" type="slidenum">
              <a:rPr lang="en-US" sz="1200">
                <a:solidFill>
                  <a:prstClr val="black"/>
                </a:solidFill>
                <a:latin typeface="Times New Roman" charset="0"/>
              </a:rPr>
              <a:pPr/>
              <a:t>109</a:t>
            </a:fld>
            <a:endParaRPr lang="en-US" sz="1200">
              <a:solidFill>
                <a:prstClr val="black"/>
              </a:solidFill>
              <a:latin typeface="Times New Roman"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3A5C07A-AE44-2E46-8647-8457ECA7291B}" type="slidenum">
              <a:rPr lang="en-US" sz="1200">
                <a:solidFill>
                  <a:prstClr val="black"/>
                </a:solidFill>
                <a:latin typeface="Times New Roman" charset="0"/>
              </a:rPr>
              <a:pPr/>
              <a:t>110</a:t>
            </a:fld>
            <a:endParaRPr lang="en-US" sz="1200">
              <a:solidFill>
                <a:prstClr val="black"/>
              </a:solidFill>
              <a:latin typeface="Times New Roman"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8BED198-014B-C149-9104-43223391675D}" type="slidenum">
              <a:rPr lang="en-US" sz="1200">
                <a:solidFill>
                  <a:prstClr val="black"/>
                </a:solidFill>
              </a:rPr>
              <a:pPr/>
              <a:t>9</a:t>
            </a:fld>
            <a:endParaRPr lang="en-US" sz="1200">
              <a:solidFill>
                <a:prstClr val="black"/>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Arial"/>
                <a:ea typeface="ＭＳ Ｐゴシック" charset="0"/>
                <a:cs typeface="Arial"/>
              </a:rPr>
              <a:t>وعد يسوع أن الروح القدس سيكون معنا إلى الأبد.</a:t>
            </a:r>
            <a:endParaRPr lang="en-US" dirty="0">
              <a:latin typeface="Arial"/>
              <a:ea typeface="ＭＳ Ｐゴシック" charset="0"/>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273106C-C8CD-BD40-AE9E-2E19A47665C9}" type="slidenum">
              <a:rPr lang="en-US" sz="1200">
                <a:solidFill>
                  <a:prstClr val="black"/>
                </a:solidFill>
                <a:latin typeface="Times New Roman" charset="0"/>
              </a:rPr>
              <a:pPr/>
              <a:t>111</a:t>
            </a:fld>
            <a:endParaRPr lang="en-US" sz="1200">
              <a:solidFill>
                <a:prstClr val="black"/>
              </a:solidFill>
              <a:latin typeface="Times New Roman"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DC4F556-25F2-EB44-B9D7-D8B2FA328482}" type="slidenum">
              <a:rPr lang="en-US" sz="1200">
                <a:solidFill>
                  <a:prstClr val="black"/>
                </a:solidFill>
                <a:latin typeface="Times New Roman" charset="0"/>
              </a:rPr>
              <a:pPr/>
              <a:t>112</a:t>
            </a:fld>
            <a:endParaRPr lang="en-US" sz="1200">
              <a:solidFill>
                <a:prstClr val="black"/>
              </a:solidFill>
              <a:latin typeface="Times New Roman"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0E396C0-9D5F-CD43-AF0C-24A6EE43325F}" type="slidenum">
              <a:rPr lang="en-US" sz="1200">
                <a:solidFill>
                  <a:prstClr val="black"/>
                </a:solidFill>
                <a:latin typeface="Times New Roman" charset="0"/>
              </a:rPr>
              <a:pPr/>
              <a:t>113</a:t>
            </a:fld>
            <a:endParaRPr lang="en-US" sz="1200">
              <a:solidFill>
                <a:prstClr val="black"/>
              </a:solidFill>
              <a:latin typeface="Times New Roman"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2551214-432E-0B40-A30F-D7CDB7B2E45A}" type="slidenum">
              <a:rPr lang="en-US" sz="1200">
                <a:solidFill>
                  <a:prstClr val="black"/>
                </a:solidFill>
                <a:latin typeface="Times New Roman" charset="0"/>
              </a:rPr>
              <a:pPr/>
              <a:t>114</a:t>
            </a:fld>
            <a:endParaRPr lang="en-US" sz="1200">
              <a:solidFill>
                <a:prstClr val="black"/>
              </a:solidFill>
              <a:latin typeface="Times New Roman"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algn="r"/>
            <a:r>
              <a:rPr lang="ar-JO" b="1" dirty="0">
                <a:latin typeface="Times New Roman" charset="0"/>
                <a:ea typeface="ＭＳ Ｐゴシック" charset="0"/>
                <a:cs typeface="ＭＳ Ｐゴシック" charset="0"/>
              </a:rPr>
              <a:t>في النظام الموسوي كانت العبودية بديلاً عن السجون. </a:t>
            </a:r>
          </a:p>
          <a:p>
            <a:pPr algn="r"/>
            <a:r>
              <a:rPr lang="ar-JO" b="0" dirty="0">
                <a:latin typeface="Times New Roman" charset="0"/>
                <a:ea typeface="ＭＳ Ｐゴシック" charset="0"/>
                <a:cs typeface="ＭＳ Ｐゴシック" charset="0"/>
              </a:rPr>
              <a:t>هل سبق لك لاحظت أنه لم يكن هناك سجون في ناموس موسى؟ كان الناس يرجمون، ويضربون، ويغرمون ولكن لم يتم إرسالهم إلى سجن أو حبسهم بأي شكل كان بما في ذلك الأصفاد والأسهم الخ. هذه الدراسة الجديدة تلقي ضوءاً إيجابيًا على الدور الذي لعبته العبودية لإعادة تأهيل المجرمين وتوفير الرعاية الاجتماعية للفقراء. كان الحبس أمرًا غريبًا تمامًا في النظام القانوني اليهودي.</a:t>
            </a:r>
          </a:p>
          <a:p>
            <a:pPr algn="r"/>
            <a:r>
              <a:rPr lang="ar-JO" b="0" dirty="0">
                <a:latin typeface="Times New Roman" charset="0"/>
                <a:ea typeface="ＭＳ Ｐゴシック" charset="0"/>
                <a:cs typeface="ＭＳ Ｐゴシック" charset="0"/>
              </a:rPr>
              <a:t>انظر المقالة كاملة في:</a:t>
            </a:r>
            <a:endParaRPr lang="ar-JO" dirty="0">
              <a:latin typeface="Times New Roman" charset="0"/>
              <a:ea typeface="ＭＳ Ｐゴシック" charset="0"/>
              <a:cs typeface="ＭＳ Ｐゴシック" charset="0"/>
            </a:endParaRPr>
          </a:p>
          <a:p>
            <a:pPr algn="l"/>
            <a:r>
              <a:rPr lang="en-US" dirty="0">
                <a:latin typeface="Times New Roman" charset="0"/>
                <a:ea typeface="ＭＳ Ｐゴシック" charset="0"/>
                <a:cs typeface="ＭＳ Ｐゴシック" charset="0"/>
              </a:rPr>
              <a:t>http://www.bible.ca/sin-no-jails-prisons-in-judaism-old-testament-law-of-moses-slavery-welfare-jewish-comparison.htm</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D1E1A9-9CA1-7742-8441-B31AF958F1B0}" type="slidenum">
              <a:rPr lang="en-US" sz="1200">
                <a:solidFill>
                  <a:prstClr val="black"/>
                </a:solidFill>
              </a:rPr>
              <a:pPr eaLnBrk="1" hangingPunct="1"/>
              <a:t>118</a:t>
            </a:fld>
            <a:endParaRPr lang="en-US" sz="120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57E4061-D33D-8B47-8C65-9A4EE717C6E7}" type="slidenum">
              <a:rPr lang="en-US" sz="1200">
                <a:solidFill>
                  <a:prstClr val="black"/>
                </a:solidFill>
                <a:latin typeface="Times New Roman" charset="0"/>
              </a:rPr>
              <a:pPr/>
              <a:t>121</a:t>
            </a:fld>
            <a:endParaRPr lang="en-US" sz="1200">
              <a:solidFill>
                <a:prstClr val="black"/>
              </a:solidFill>
              <a:latin typeface="Times New Roman"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C919C21-E561-F34E-AADF-EA644B0271E6}" type="slidenum">
              <a:rPr lang="en-US" sz="1200">
                <a:solidFill>
                  <a:prstClr val="black"/>
                </a:solidFill>
                <a:latin typeface="Times New Roman" charset="0"/>
              </a:rPr>
              <a:pPr/>
              <a:t>123</a:t>
            </a:fld>
            <a:endParaRPr lang="en-US" sz="1200">
              <a:solidFill>
                <a:prstClr val="black"/>
              </a:solidFill>
              <a:latin typeface="Times New Roman"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1BB7DC2-7147-274F-9421-2A4EFEB7A637}" type="slidenum">
              <a:rPr lang="en-US" sz="1200">
                <a:solidFill>
                  <a:prstClr val="black"/>
                </a:solidFill>
                <a:latin typeface="Arial" charset="0"/>
              </a:rPr>
              <a:pPr/>
              <a:t>125</a:t>
            </a:fld>
            <a:endParaRPr lang="en-US" sz="1200">
              <a:solidFill>
                <a:prstClr val="black"/>
              </a:solidFill>
              <a:latin typeface="Arial"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126</a:t>
            </a:fld>
            <a:endParaRPr lang="en-US"/>
          </a:p>
        </p:txBody>
      </p:sp>
    </p:spTree>
    <p:extLst>
      <p:ext uri="{BB962C8B-B14F-4D97-AF65-F5344CB8AC3E}">
        <p14:creationId xmlns:p14="http://schemas.microsoft.com/office/powerpoint/2010/main" val="37750539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127</a:t>
            </a:fld>
            <a:endParaRPr lang="en-US"/>
          </a:p>
        </p:txBody>
      </p:sp>
    </p:spTree>
    <p:extLst>
      <p:ext uri="{BB962C8B-B14F-4D97-AF65-F5344CB8AC3E}">
        <p14:creationId xmlns:p14="http://schemas.microsoft.com/office/powerpoint/2010/main" val="429034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235F74B-D158-1748-B3B5-164C9C98CD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84828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D3A7977A-F9E8-9547-83D0-C7FB95C05D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7711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46A70B61-7A84-974A-8E98-79A44CC240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26616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2CD2B22-E914-E546-B8CE-0FF5E27CF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6842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0B399F52-F919-7342-A4A6-B5AA3F9273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98519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D693A5AA-B2A5-7B4F-97D6-A6BF70F742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45319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38DE3258-151E-1E46-B2CB-0F0A8612F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5784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2D5E934-47A2-B244-AFA4-BA01ED603DC1}" type="slidenum">
              <a:rPr lang="en-US"/>
              <a:pPr>
                <a:defRPr/>
              </a:pPr>
              <a:t>‹#›</a:t>
            </a:fld>
            <a:endParaRPr lang="en-US"/>
          </a:p>
        </p:txBody>
      </p:sp>
    </p:spTree>
    <p:extLst>
      <p:ext uri="{BB962C8B-B14F-4D97-AF65-F5344CB8AC3E}">
        <p14:creationId xmlns:p14="http://schemas.microsoft.com/office/powerpoint/2010/main" val="18827480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spcBef>
                <a:spcPct val="20000"/>
              </a:spcBef>
              <a:buClr>
                <a:srgbClr val="FFCC66"/>
              </a:buClr>
              <a:buFontTx/>
              <a:buChar char="•"/>
              <a:defRPr/>
            </a:lvl1pPr>
          </a:lstStyle>
          <a:p>
            <a:pPr>
              <a:defRPr/>
            </a:pPr>
            <a:fld id="{4FCBC10B-0D7A-8A4C-A30D-BA3C21FD43D7}" type="slidenum">
              <a:rPr lang="en-US"/>
              <a:pPr>
                <a:defRPr/>
              </a:pPr>
              <a:t>‹#›</a:t>
            </a:fld>
            <a:endParaRPr lang="en-US"/>
          </a:p>
        </p:txBody>
      </p:sp>
    </p:spTree>
    <p:extLst>
      <p:ext uri="{BB962C8B-B14F-4D97-AF65-F5344CB8AC3E}">
        <p14:creationId xmlns:p14="http://schemas.microsoft.com/office/powerpoint/2010/main" val="1463506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eaLnBrk="0" hangingPunct="0">
              <a:spcBef>
                <a:spcPct val="20000"/>
              </a:spcBef>
              <a:buClr>
                <a:srgbClr val="FFCC66"/>
              </a:buClr>
              <a:buFontTx/>
              <a:buChar char="•"/>
              <a:defRPr/>
            </a:lvl1pPr>
          </a:lstStyle>
          <a:p>
            <a:pPr>
              <a:defRPr/>
            </a:pPr>
            <a:fld id="{F9B0A6CE-CD63-704F-A326-E5E9F8DBBE70}" type="slidenum">
              <a:rPr lang="en-US"/>
              <a:pPr>
                <a:defRPr/>
              </a:pPr>
              <a:t>‹#›</a:t>
            </a:fld>
            <a:endParaRPr lang="en-US"/>
          </a:p>
        </p:txBody>
      </p:sp>
    </p:spTree>
    <p:extLst>
      <p:ext uri="{BB962C8B-B14F-4D97-AF65-F5344CB8AC3E}">
        <p14:creationId xmlns:p14="http://schemas.microsoft.com/office/powerpoint/2010/main" val="3831718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886290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10120696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3403"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434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90B15E95-CE0B-7641-BCC7-3C1CF5C0C8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56470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B8599FE-D763-604D-BF46-2CC40AA8841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54606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E3AB699-5F8A-1645-82C4-965B4DA54D19}"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172541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91C9CCF-9AA1-8A4F-A0B9-01C0F455707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21366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88FB2CF5-5D8C-004B-8817-2315FB12ABD5}"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081758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865194AF-EE53-AA4C-8D50-E15C8F5A0F31}"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48729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7E1D05B-D0FF-224D-A7EB-252479B7301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9687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9699A8A0-5E04-E844-A272-2BAEF4BC281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202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B7E011E-8177-614A-AC7E-6F9EE073EF2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651681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C4FE6EAC-197D-6C4F-B6BA-E454FF4EC13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085483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FA5C086-085B-614B-B7A8-C1AB54BB107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7462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90863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44171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7555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96179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73036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19687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5345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85324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93235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6789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61333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0823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9061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378752549"/>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29462598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5792463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860262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2C22499-63D3-2E47-90E3-AA200D605090}" type="slidenum">
              <a:rPr lang="en-US"/>
              <a:pPr>
                <a:defRPr/>
              </a:pPr>
              <a:t>‹#›</a:t>
            </a:fld>
            <a:endParaRPr lang="en-US"/>
          </a:p>
        </p:txBody>
      </p:sp>
    </p:spTree>
    <p:extLst>
      <p:ext uri="{BB962C8B-B14F-4D97-AF65-F5344CB8AC3E}">
        <p14:creationId xmlns:p14="http://schemas.microsoft.com/office/powerpoint/2010/main" val="15279944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4344438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6106736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3393002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7471878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3059956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1879800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670575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4921712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6253782"/>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34774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810490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0167650"/>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436807"/>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302081"/>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73473407"/>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622115"/>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8278483"/>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1677838"/>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809897"/>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4069"/>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96521366"/>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14082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40131"/>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55618"/>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2892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657560"/>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880189"/>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905298"/>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685930"/>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663312"/>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52225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947585"/>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70973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237610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EE940A8-25F5-C949-8FE1-20A7DF4489C3}" type="slidenum">
              <a:rPr lang="en-US"/>
              <a:pPr/>
              <a:t>‹#›</a:t>
            </a:fld>
            <a:endParaRPr lang="en-US"/>
          </a:p>
        </p:txBody>
      </p:sp>
    </p:spTree>
    <p:extLst>
      <p:ext uri="{BB962C8B-B14F-4D97-AF65-F5344CB8AC3E}">
        <p14:creationId xmlns:p14="http://schemas.microsoft.com/office/powerpoint/2010/main" val="24458550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416290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614935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46345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640430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251637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14276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2816067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94688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22001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7171761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491343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378375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31174013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2687127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7282827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23635663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31372036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20569607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1505947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1117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12975289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29915606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24137259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81527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031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1183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576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990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5140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2720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7263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889142"/>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972498"/>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83764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363993"/>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66174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164537"/>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88806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401201"/>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366646"/>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27526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406139"/>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1870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16155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092458"/>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23684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72264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28434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83174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64242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933580"/>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932362"/>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597222"/>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128881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760556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3119767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1029114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075086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45837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202542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465878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3801289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2068411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134793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extLst>
      <p:ext uri="{BB962C8B-B14F-4D97-AF65-F5344CB8AC3E}">
        <p14:creationId xmlns:p14="http://schemas.microsoft.com/office/powerpoint/2010/main" val="240284897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717394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223906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32253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862601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227284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04652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62250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36416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3444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460944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A4F4F5-DAFF-6447-AA78-2B9FAAA30742}" type="slidenum">
              <a:rPr lang="en-US"/>
              <a:pPr>
                <a:defRPr/>
              </a:pPr>
              <a:t>‹#›</a:t>
            </a:fld>
            <a:endParaRPr lang="en-US"/>
          </a:p>
        </p:txBody>
      </p:sp>
    </p:spTree>
    <p:extLst>
      <p:ext uri="{BB962C8B-B14F-4D97-AF65-F5344CB8AC3E}">
        <p14:creationId xmlns:p14="http://schemas.microsoft.com/office/powerpoint/2010/main" val="393329911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F8F288-886C-384A-A8AB-08E01DD83500}" type="slidenum">
              <a:rPr lang="en-US"/>
              <a:pPr>
                <a:defRPr/>
              </a:pPr>
              <a:t>‹#›</a:t>
            </a:fld>
            <a:endParaRPr lang="en-US"/>
          </a:p>
        </p:txBody>
      </p:sp>
    </p:spTree>
    <p:extLst>
      <p:ext uri="{BB962C8B-B14F-4D97-AF65-F5344CB8AC3E}">
        <p14:creationId xmlns:p14="http://schemas.microsoft.com/office/powerpoint/2010/main" val="233129787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4EA909-ABC3-AF46-8A98-7CC4D7EC19AE}" type="slidenum">
              <a:rPr lang="en-US"/>
              <a:pPr>
                <a:defRPr/>
              </a:pPr>
              <a:t>‹#›</a:t>
            </a:fld>
            <a:endParaRPr lang="en-US"/>
          </a:p>
        </p:txBody>
      </p:sp>
    </p:spTree>
    <p:extLst>
      <p:ext uri="{BB962C8B-B14F-4D97-AF65-F5344CB8AC3E}">
        <p14:creationId xmlns:p14="http://schemas.microsoft.com/office/powerpoint/2010/main" val="64838962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F3EB76-0C13-3846-80E7-6E6644712705}" type="slidenum">
              <a:rPr lang="en-US"/>
              <a:pPr>
                <a:defRPr/>
              </a:pPr>
              <a:t>‹#›</a:t>
            </a:fld>
            <a:endParaRPr lang="en-US"/>
          </a:p>
        </p:txBody>
      </p:sp>
    </p:spTree>
    <p:extLst>
      <p:ext uri="{BB962C8B-B14F-4D97-AF65-F5344CB8AC3E}">
        <p14:creationId xmlns:p14="http://schemas.microsoft.com/office/powerpoint/2010/main" val="47510092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D29FD13-B949-E14C-A221-9B2D9DD0CDC6}" type="slidenum">
              <a:rPr lang="en-US"/>
              <a:pPr>
                <a:defRPr/>
              </a:pPr>
              <a:t>‹#›</a:t>
            </a:fld>
            <a:endParaRPr lang="en-US"/>
          </a:p>
        </p:txBody>
      </p:sp>
    </p:spTree>
    <p:extLst>
      <p:ext uri="{BB962C8B-B14F-4D97-AF65-F5344CB8AC3E}">
        <p14:creationId xmlns:p14="http://schemas.microsoft.com/office/powerpoint/2010/main" val="287828020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CAA5D45-F669-7844-A60F-E7B9D88CEA99}" type="slidenum">
              <a:rPr lang="en-US"/>
              <a:pPr>
                <a:defRPr/>
              </a:pPr>
              <a:t>‹#›</a:t>
            </a:fld>
            <a:endParaRPr lang="en-US"/>
          </a:p>
        </p:txBody>
      </p:sp>
    </p:spTree>
    <p:extLst>
      <p:ext uri="{BB962C8B-B14F-4D97-AF65-F5344CB8AC3E}">
        <p14:creationId xmlns:p14="http://schemas.microsoft.com/office/powerpoint/2010/main" val="160330805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0A062E3-A661-5F4A-8D69-417079B819B4}" type="slidenum">
              <a:rPr lang="en-US"/>
              <a:pPr>
                <a:defRPr/>
              </a:pPr>
              <a:t>‹#›</a:t>
            </a:fld>
            <a:endParaRPr lang="en-US"/>
          </a:p>
        </p:txBody>
      </p:sp>
    </p:spTree>
    <p:extLst>
      <p:ext uri="{BB962C8B-B14F-4D97-AF65-F5344CB8AC3E}">
        <p14:creationId xmlns:p14="http://schemas.microsoft.com/office/powerpoint/2010/main" val="230000269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CA6EB2-9434-BB4A-B3F5-1A2BE5301762}" type="slidenum">
              <a:rPr lang="en-US"/>
              <a:pPr>
                <a:defRPr/>
              </a:pPr>
              <a:t>‹#›</a:t>
            </a:fld>
            <a:endParaRPr lang="en-US"/>
          </a:p>
        </p:txBody>
      </p:sp>
    </p:spTree>
    <p:extLst>
      <p:ext uri="{BB962C8B-B14F-4D97-AF65-F5344CB8AC3E}">
        <p14:creationId xmlns:p14="http://schemas.microsoft.com/office/powerpoint/2010/main" val="418262367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2D2A3BD-647F-974B-81BA-1B445E3A6BAF}" type="slidenum">
              <a:rPr lang="en-US"/>
              <a:pPr>
                <a:defRPr/>
              </a:pPr>
              <a:t>‹#›</a:t>
            </a:fld>
            <a:endParaRPr lang="en-US"/>
          </a:p>
        </p:txBody>
      </p:sp>
    </p:spTree>
    <p:extLst>
      <p:ext uri="{BB962C8B-B14F-4D97-AF65-F5344CB8AC3E}">
        <p14:creationId xmlns:p14="http://schemas.microsoft.com/office/powerpoint/2010/main" val="387890742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CE01FD3-D6D9-6347-B317-AA20F009794D}" type="slidenum">
              <a:rPr lang="en-US"/>
              <a:pPr>
                <a:defRPr/>
              </a:pPr>
              <a:t>‹#›</a:t>
            </a:fld>
            <a:endParaRPr lang="en-US"/>
          </a:p>
        </p:txBody>
      </p:sp>
    </p:spTree>
    <p:extLst>
      <p:ext uri="{BB962C8B-B14F-4D97-AF65-F5344CB8AC3E}">
        <p14:creationId xmlns:p14="http://schemas.microsoft.com/office/powerpoint/2010/main" val="16510481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76C793E-EF41-574B-AA58-24279D8A0AF8}" type="slidenum">
              <a:rPr lang="en-US"/>
              <a:pPr>
                <a:defRPr/>
              </a:pPr>
              <a:t>‹#›</a:t>
            </a:fld>
            <a:endParaRPr lang="en-US"/>
          </a:p>
        </p:txBody>
      </p:sp>
    </p:spTree>
    <p:extLst>
      <p:ext uri="{BB962C8B-B14F-4D97-AF65-F5344CB8AC3E}">
        <p14:creationId xmlns:p14="http://schemas.microsoft.com/office/powerpoint/2010/main" val="2824221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60A7C280-935D-E040-A6F2-F741E96CC787}" type="slidenum">
              <a:rPr lang="en-US"/>
              <a:pPr>
                <a:defRPr/>
              </a:pPr>
              <a:t>‹#›</a:t>
            </a:fld>
            <a:endParaRPr lang="en-US"/>
          </a:p>
        </p:txBody>
      </p:sp>
    </p:spTree>
    <p:extLst>
      <p:ext uri="{BB962C8B-B14F-4D97-AF65-F5344CB8AC3E}">
        <p14:creationId xmlns:p14="http://schemas.microsoft.com/office/powerpoint/2010/main" val="40277871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F30881E-447E-4E46-959F-DBBD3B6F38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14952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2D4962F-C387-C647-B30F-5C0302B7DA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29560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D826A7D1-9FAE-8E42-9768-4A0D92883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549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FFB9CE52-E813-454C-A782-EA613C1BF9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60378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D0A071E-B629-D44E-8B40-B342F23901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418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17581AB7-2D4F-E84C-96A6-06B451333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6786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188189A-7241-AD4D-A487-AB8FB67FDF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763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F2806726-764C-F844-824F-ADDF514791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48859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25598E94-BA9E-6F4B-A132-D62DC3F81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5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67EF4183-C57F-6B4F-807F-781AC03502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92829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9C1BA81-AA8F-6640-B5DF-B1CD806248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47213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502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A144D1A2-8C8F-CF45-9334-ED40474DC1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35606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AB0DFF7-1E76-7B43-B7C8-6A6FDD517C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3877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2524EAC-9FEB-B74B-A845-BBE2249A18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9613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2A54D5F-E443-F34F-BA0D-0FF1240210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1950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40AA2655-6C7D-A34D-9392-851292CE39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086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13CC1006-6C77-6245-B987-D41326570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82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2.jpe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3.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7.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8.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9.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0.xml"/><Relationship Id="rId1" Type="http://schemas.openxmlformats.org/officeDocument/2006/relationships/slideLayout" Target="../slideLayouts/slideLayout17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5.emf"/><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1.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2.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Tahoma" pitchFamily="-111" charset="-52"/>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pitchFamily="-111" charset="-52"/>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0"/>
                <a:cs typeface="Times New Roman" charset="0"/>
              </a:defRPr>
            </a:lvl1pPr>
          </a:lstStyle>
          <a:p>
            <a:pPr algn="r" defTabSz="914400" fontAlgn="base">
              <a:spcBef>
                <a:spcPct val="0"/>
              </a:spcBef>
              <a:spcAft>
                <a:spcPct val="0"/>
              </a:spcAft>
              <a:defRPr/>
            </a:pPr>
            <a:fld id="{C46C7DFE-C368-8241-B94A-C4DDC9D775B4}" type="slidenum">
              <a:rPr lang="en-US">
                <a:solidFill>
                  <a:srgbClr val="FFFFFF"/>
                </a:solidFill>
                <a:ea typeface="ＭＳ Ｐゴシック" charset="0"/>
              </a:rPr>
              <a:pPr algn="r" defTabSz="914400" fontAlgn="base">
                <a:spcBef>
                  <a:spcPct val="0"/>
                </a:spcBef>
                <a:spcAft>
                  <a:spcPct val="0"/>
                </a:spcAft>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1389213046"/>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764"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eaLnBrk="1" hangingPunct="1">
              <a:spcBef>
                <a:spcPct val="0"/>
              </a:spcBef>
              <a:buClrTx/>
              <a:buFontTx/>
              <a:buNone/>
              <a:defRPr sz="1400" b="1">
                <a:solidFill>
                  <a:srgbClr val="000000"/>
                </a:solidFill>
                <a:latin typeface="Arial"/>
                <a:ea typeface="+mn-ea"/>
                <a:cs typeface="+mn-cs"/>
              </a:defRPr>
            </a:lvl1pPr>
          </a:lstStyle>
          <a:p>
            <a:pPr defTabSz="914400" fontAlgn="base">
              <a:spcAft>
                <a:spcPct val="0"/>
              </a:spcAft>
              <a:defRPr/>
            </a:pPr>
            <a:endParaRPr lang="en-US"/>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1" hangingPunct="1">
              <a:spcBef>
                <a:spcPct val="0"/>
              </a:spcBef>
              <a:buClrTx/>
              <a:buFontTx/>
              <a:buNone/>
              <a:defRPr sz="1400" b="1">
                <a:solidFill>
                  <a:srgbClr val="000000"/>
                </a:solidFill>
                <a:latin typeface="Arial"/>
                <a:ea typeface="+mn-ea"/>
                <a:cs typeface="+mn-cs"/>
              </a:defRPr>
            </a:lvl1pPr>
          </a:lstStyle>
          <a:p>
            <a:pPr defTabSz="914400" fontAlgn="base">
              <a:spcAft>
                <a:spcPct val="0"/>
              </a:spcAft>
              <a:defRPr/>
            </a:pPr>
            <a:endParaRPr lang="en-US"/>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400" b="1">
                <a:solidFill>
                  <a:srgbClr val="000000"/>
                </a:solidFill>
                <a:latin typeface="Arial" charset="0"/>
              </a:defRPr>
            </a:lvl1pPr>
          </a:lstStyle>
          <a:p>
            <a:pPr defTabSz="914400" fontAlgn="base">
              <a:spcBef>
                <a:spcPct val="0"/>
              </a:spcBef>
              <a:spcAft>
                <a:spcPct val="0"/>
              </a:spcAft>
              <a:defRPr/>
            </a:pPr>
            <a:fld id="{F8662F73-11E5-2B40-85EA-0622279E92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6365103"/>
      </p:ext>
    </p:extLst>
  </p:cSld>
  <p:clrMap bg1="dk2" tx1="lt1" bg2="dk1" tx2="lt2" accent1="accent1" accent2="accent2" accent3="accent3" accent4="accent4" accent5="accent5" accent6="accent6" hlink="hlink" folHlink="folHlink"/>
  <p:sldLayoutIdLst>
    <p:sldLayoutId id="2147483986" r:id="rId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440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1600"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8800"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5pPr>
      <a:lvl6pPr marL="25146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defTabSz="914400" fontAlgn="base">
              <a:spcAft>
                <a:spcPct val="0"/>
              </a:spcAft>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defTabSz="914400" fontAlgn="base">
              <a:spcAft>
                <a:spcPct val="0"/>
              </a:spcAft>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defRPr>
            </a:lvl1pPr>
          </a:lstStyle>
          <a:p>
            <a:pPr defTabSz="914400" fontAlgn="base">
              <a:spcBef>
                <a:spcPct val="0"/>
              </a:spcBef>
              <a:spcAft>
                <a:spcPct val="0"/>
              </a:spcAft>
              <a:defRPr/>
            </a:pPr>
            <a:fld id="{5B47CA83-29E4-8B40-9B60-9DB25AFDB31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2678743"/>
      </p:ext>
    </p:extLst>
  </p:cSld>
  <p:clrMap bg1="dk2" tx1="lt1" bg2="dk1" tx2="lt2" accent1="accent1" accent2="accent2" accent3="accent3" accent4="accent4" accent5="accent5" accent6="accent6" hlink="hlink" folHlink="folHlink"/>
  <p:sldLayoutIdLst>
    <p:sldLayoutId id="2147483988" r:id="rId1"/>
    <p:sldLayoutId id="214748398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defTabSz="914400" fontAlgn="base">
              <a:spcBef>
                <a:spcPct val="0"/>
              </a:spcBef>
              <a:spcAft>
                <a:spcPct val="0"/>
              </a:spcAft>
              <a:defRPr/>
            </a:pPr>
            <a:fld id="{ADEBA4A3-5119-E348-8B50-B6ED910F2F8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3270465"/>
      </p:ext>
    </p:extLst>
  </p:cSld>
  <p:clrMap bg1="dk2" tx1="lt1" bg2="dk1" tx2="lt2" accent1="accent1" accent2="accent2" accent3="accent3" accent4="accent4" accent5="accent5" accent6="accent6" hlink="hlink" folHlink="folHlink"/>
  <p:sldLayoutIdLst>
    <p:sldLayoutId id="2147483991" r:id="rId1"/>
    <p:sldLayoutId id="2147483992"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71"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Times New Roman" charset="0"/>
              </a:defRPr>
            </a:lvl1pPr>
          </a:lstStyle>
          <a:p>
            <a:pPr algn="r" defTabSz="914400" fontAlgn="base">
              <a:spcBef>
                <a:spcPct val="0"/>
              </a:spcBef>
              <a:spcAft>
                <a:spcPct val="0"/>
              </a:spcAft>
              <a:defRPr/>
            </a:pPr>
            <a:fld id="{E36B6787-0C06-B04C-A753-17033E6F0B1F}" type="slidenum">
              <a:rPr lang="en-US">
                <a:solidFill>
                  <a:srgbClr val="FFFFFF"/>
                </a:solidFill>
                <a:ea typeface="ＭＳ Ｐゴシック" charset="0"/>
              </a:rPr>
              <a:pPr algn="r" defTabSz="914400" fontAlgn="base">
                <a:spcBef>
                  <a:spcPct val="0"/>
                </a:spcBef>
                <a:spcAft>
                  <a:spcPct val="0"/>
                </a:spcAft>
                <a:defRPr/>
              </a:pPr>
              <a:t>‹#›</a:t>
            </a:fld>
            <a:endParaRPr lang="en-US">
              <a:solidFill>
                <a:srgbClr val="FFFFFF"/>
              </a:solidFill>
              <a:ea typeface="ＭＳ Ｐゴシック" charset="0"/>
            </a:endParaRPr>
          </a:p>
        </p:txBody>
      </p:sp>
      <p:grpSp>
        <p:nvGrpSpPr>
          <p:cNvPr id="26628" name="Group 1028"/>
          <p:cNvGrpSpPr>
            <a:grpSpLocks/>
          </p:cNvGrpSpPr>
          <p:nvPr/>
        </p:nvGrpSpPr>
        <p:grpSpPr bwMode="auto">
          <a:xfrm>
            <a:off x="0" y="0"/>
            <a:ext cx="9140825" cy="6850063"/>
            <a:chOff x="0" y="0"/>
            <a:chExt cx="5758" cy="4315"/>
          </a:xfrm>
        </p:grpSpPr>
        <p:grpSp>
          <p:nvGrpSpPr>
            <p:cNvPr id="26632" name="Group 1029"/>
            <p:cNvGrpSpPr>
              <a:grpSpLocks/>
            </p:cNvGrpSpPr>
            <p:nvPr userDrawn="1"/>
          </p:nvGrpSpPr>
          <p:grpSpPr bwMode="auto">
            <a:xfrm>
              <a:off x="1728" y="2230"/>
              <a:ext cx="4027" cy="2085"/>
              <a:chOff x="1728" y="2230"/>
              <a:chExt cx="4027" cy="2085"/>
            </a:xfrm>
          </p:grpSpPr>
          <p:sp>
            <p:nvSpPr>
              <p:cNvPr id="442374"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5"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6"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8"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442378"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42379"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4" name="Freeform 1036"/>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2381"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82"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83"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666664"/>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949473674"/>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82024592"/>
      </p:ext>
    </p:extLst>
  </p:cSld>
  <p:clrMap bg1="lt1" tx1="dk1" bg2="lt2" tx2="dk2" accent1="accent1" accent2="accent2" accent3="accent3" accent4="accent4" accent5="accent5" accent6="accent6" hlink="hlink" folHlink="folHlink"/>
  <p:sldLayoutIdLst>
    <p:sldLayoutId id="214748402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164673590"/>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3522393319"/>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pPr>
            <a:fld id="{B7B56E44-33D6-DA4A-AF38-E16461CA84EF}"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8530083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685800" y="117475"/>
            <a:ext cx="8456613" cy="6738938"/>
            <a:chOff x="432" y="74"/>
            <a:chExt cx="5327" cy="4245"/>
          </a:xfrm>
        </p:grpSpPr>
        <p:sp>
          <p:nvSpPr>
            <p:cNvPr id="115720"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15721" name="Group 4"/>
            <p:cNvGrpSpPr>
              <a:grpSpLocks/>
            </p:cNvGrpSpPr>
            <p:nvPr/>
          </p:nvGrpSpPr>
          <p:grpSpPr bwMode="auto">
            <a:xfrm>
              <a:off x="2859" y="4250"/>
              <a:ext cx="2729" cy="41"/>
              <a:chOff x="2859" y="4250"/>
              <a:chExt cx="2729" cy="41"/>
            </a:xfrm>
          </p:grpSpPr>
          <p:sp>
            <p:nvSpPr>
              <p:cNvPr id="115726"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7"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8"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9"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0"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1"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2"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3"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5722"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3"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4"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5"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5715"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5716"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rgbClr val="FFFFFF"/>
                </a:solidFill>
                <a:latin typeface="Times New Roman" charset="0"/>
                <a:cs typeface="Times New Roman" charset="0"/>
              </a:defRPr>
            </a:lvl1pPr>
          </a:lstStyle>
          <a:p>
            <a:pPr algn="r" defTabSz="914400" eaLnBrk="0" fontAlgn="base" hangingPunct="0">
              <a:spcAft>
                <a:spcPct val="0"/>
              </a:spcAft>
              <a:defRPr/>
            </a:pPr>
            <a:fld id="{6AF0195E-8652-FC4E-8D1C-7640863C9A3F}" type="slidenum">
              <a:rPr lang="en-US" sz="1400">
                <a:ea typeface="ＭＳ Ｐゴシック" charset="0"/>
              </a:rPr>
              <a:pPr algn="r" defTabSz="914400" eaLnBrk="0" fontAlgn="base" hangingPunct="0">
                <a:spcAft>
                  <a:spcPct val="0"/>
                </a:spcAft>
                <a:defRPr/>
              </a:pPr>
              <a:t>‹#›</a:t>
            </a:fld>
            <a:endParaRPr lang="en-US" sz="1400">
              <a:ea typeface="ＭＳ Ｐゴシック" charset="0"/>
            </a:endParaRPr>
          </a:p>
        </p:txBody>
      </p:sp>
    </p:spTree>
    <p:extLst>
      <p:ext uri="{BB962C8B-B14F-4D97-AF65-F5344CB8AC3E}">
        <p14:creationId xmlns:p14="http://schemas.microsoft.com/office/powerpoint/2010/main" val="2788744057"/>
      </p:ext>
    </p:extLst>
  </p:cSld>
  <p:clrMap bg1="dk2" tx1="lt1" bg2="dk1" tx2="lt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pPr>
            <a:fld id="{417CD342-D1B7-734E-960B-24A365C7C76D}" type="slidenum">
              <a:rPr lang="en-US" smtClean="0"/>
              <a:pPr defTabSz="914400" eaLnBrk="0" fontAlgn="base" hangingPunct="0">
                <a:spcBef>
                  <a:spcPct val="0"/>
                </a:spcBef>
                <a:spcAft>
                  <a:spcPct val="0"/>
                </a:spcAft>
              </a:pPr>
              <a:t>‹#›</a:t>
            </a:fld>
            <a:endParaRPr lang="en-US"/>
          </a:p>
        </p:txBody>
      </p:sp>
    </p:spTree>
    <p:extLst>
      <p:ext uri="{BB962C8B-B14F-4D97-AF65-F5344CB8AC3E}">
        <p14:creationId xmlns:p14="http://schemas.microsoft.com/office/powerpoint/2010/main" val="4218840690"/>
      </p:ext>
    </p:extLst>
  </p:cSld>
  <p:clrMap bg1="dk2" tx1="lt1" bg2="dk1" tx2="lt2" accent1="accent1" accent2="accent2" accent3="accent3" accent4="accent4" accent5="accent5" accent6="accent6" hlink="hlink" folHlink="folHlink"/>
  <p:sldLayoutIdLst>
    <p:sldLayoutId id="2147484071"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454786"/>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defTabSz="914400"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defTabSz="914400"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defTabSz="914400" fontAlgn="base">
              <a:spcBef>
                <a:spcPct val="0"/>
              </a:spcBef>
              <a:spcAft>
                <a:spcPct val="0"/>
              </a:spcAft>
              <a:defRPr/>
            </a:pPr>
            <a:fld id="{37A3F00B-9D3F-5049-BD77-AD8C4B4255D8}"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036561164"/>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975634297"/>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221045831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60911568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5984554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defTabSz="914400" fontAlgn="base">
              <a:spcAft>
                <a:spcPct val="0"/>
              </a:spcAft>
              <a:defRPr/>
            </a:pPr>
            <a:fld id="{CE478EC6-59A0-8B46-A209-7238C1E4A507}" type="slidenum">
              <a:rPr lang="en-US">
                <a:solidFill>
                  <a:srgbClr val="FFFFFF"/>
                </a:solidFill>
                <a:latin typeface="Times New Roman" charset="0"/>
                <a:ea typeface="ＭＳ Ｐゴシック" charset="-128"/>
                <a:cs typeface="ＭＳ Ｐゴシック" charset="-128"/>
              </a:rPr>
              <a:pPr defTabSz="914400" fontAlgn="base">
                <a:spcAft>
                  <a:spcPct val="0"/>
                </a:spcAft>
                <a:defRPr/>
              </a:pPr>
              <a:t>‹#›</a:t>
            </a:fld>
            <a:endParaRPr lang="en-US">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011401104"/>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fld id="{C688EB4F-E169-2240-A34E-11F0C301D178}"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5734971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685800" y="117475"/>
            <a:ext cx="8456613" cy="6738938"/>
            <a:chOff x="432" y="74"/>
            <a:chExt cx="5327" cy="4245"/>
          </a:xfrm>
        </p:grpSpPr>
        <p:sp>
          <p:nvSpPr>
            <p:cNvPr id="63496"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63497" name="Group 4"/>
            <p:cNvGrpSpPr>
              <a:grpSpLocks/>
            </p:cNvGrpSpPr>
            <p:nvPr/>
          </p:nvGrpSpPr>
          <p:grpSpPr bwMode="auto">
            <a:xfrm>
              <a:off x="2859" y="4250"/>
              <a:ext cx="2729" cy="41"/>
              <a:chOff x="2859" y="4250"/>
              <a:chExt cx="2729" cy="41"/>
            </a:xfrm>
          </p:grpSpPr>
          <p:sp>
            <p:nvSpPr>
              <p:cNvPr id="63502"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3"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4"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5"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6"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7"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8"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9"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8"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499"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0"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1"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349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6E99D16-C07E-824F-955D-692B9FB47E0A}"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988075198"/>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6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6.xm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2.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2" Type="http://schemas.openxmlformats.org/officeDocument/2006/relationships/notesSlide" Target="../notesSlides/notesSlide88.xml"/><Relationship Id="rId1" Type="http://schemas.openxmlformats.org/officeDocument/2006/relationships/slideLayout" Target="../slideLayouts/slideLayout113.xml"/><Relationship Id="rId4" Type="http://schemas.openxmlformats.org/officeDocument/2006/relationships/image" Target="../media/image8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71.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9.xml"/><Relationship Id="rId1" Type="http://schemas.openxmlformats.org/officeDocument/2006/relationships/slideLayout" Target="../slideLayouts/slideLayout113.xml"/></Relationships>
</file>

<file path=ppt/slides/_rels/slide1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0.xml"/><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44.xml"/></Relationships>
</file>

<file path=ppt/slides/_rels/slide1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44.xml"/></Relationships>
</file>

<file path=ppt/slides/_rels/slide1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110.xml"/></Relationships>
</file>

<file path=ppt/slides/_rels/slide1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1.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2" Type="http://schemas.openxmlformats.org/officeDocument/2006/relationships/notesSlide" Target="../notesSlides/notesSlide95.xml"/><Relationship Id="rId1" Type="http://schemas.openxmlformats.org/officeDocument/2006/relationships/slideLayout" Target="../slideLayouts/slideLayout105.xml"/><Relationship Id="rId4" Type="http://schemas.openxmlformats.org/officeDocument/2006/relationships/image" Target="../media/image9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3.xml.rels><?xml version="1.0" encoding="UTF-8" standalone="yes"?>
<Relationships xmlns="http://schemas.openxmlformats.org/package/2006/relationships"><Relationship Id="rId3" Type="http://schemas.openxmlformats.org/officeDocument/2006/relationships/hyperlink" Target="http://images.google.com/imgres?imgurl=www.gospelcom.net/rbc/ds_images/q0408/priest.gif&amp;imgrefurl=http://www.gospelcom.net/rbc/ds/q0408/point1.html&amp;h=180&amp;w=167&amp;prev=/images?q=Jewish+Priest&amp;svnum=10&amp;hl=en&amp;lr=&amp;ie=UTF-8&amp;oe=UTF-8" TargetMode="External"/><Relationship Id="rId2" Type="http://schemas.openxmlformats.org/officeDocument/2006/relationships/notesSlide" Target="../notesSlides/notesSlide96.xml"/><Relationship Id="rId1" Type="http://schemas.openxmlformats.org/officeDocument/2006/relationships/slideLayout" Target="../slideLayouts/slideLayout105.xml"/><Relationship Id="rId4" Type="http://schemas.openxmlformats.org/officeDocument/2006/relationships/image" Target="../media/image9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5.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5.png"/><Relationship Id="rId2" Type="http://schemas.openxmlformats.org/officeDocument/2006/relationships/notesSlide" Target="../notesSlides/notesSlide97.xml"/><Relationship Id="rId1" Type="http://schemas.openxmlformats.org/officeDocument/2006/relationships/slideLayout" Target="../slideLayouts/slideLayout123.xml"/><Relationship Id="rId6" Type="http://schemas.openxmlformats.org/officeDocument/2006/relationships/image" Target="../media/image94.jpeg"/><Relationship Id="rId5" Type="http://schemas.openxmlformats.org/officeDocument/2006/relationships/hyperlink" Target="http://www.jtsa.edu/images/art/s_priest.jpg" TargetMode="External"/><Relationship Id="rId4" Type="http://schemas.openxmlformats.org/officeDocument/2006/relationships/image" Target="../media/image93.jpeg"/></Relationships>
</file>

<file path=ppt/slides/_rels/slide1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3.jpeg"/><Relationship Id="rId7" Type="http://schemas.openxmlformats.org/officeDocument/2006/relationships/diagramColors" Target="../diagrams/colors1.xml"/><Relationship Id="rId2" Type="http://schemas.openxmlformats.org/officeDocument/2006/relationships/notesSlide" Target="../notesSlides/notesSlide98.xml"/><Relationship Id="rId1" Type="http://schemas.openxmlformats.org/officeDocument/2006/relationships/slideLayout" Target="../slideLayouts/slideLayout13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3.jpeg"/><Relationship Id="rId7" Type="http://schemas.openxmlformats.org/officeDocument/2006/relationships/diagramColors" Target="../diagrams/colors2.xml"/><Relationship Id="rId2" Type="http://schemas.openxmlformats.org/officeDocument/2006/relationships/notesSlide" Target="../notesSlides/notesSlide99.xml"/><Relationship Id="rId1" Type="http://schemas.openxmlformats.org/officeDocument/2006/relationships/slideLayout" Target="../slideLayouts/slideLayout13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3.jpeg"/><Relationship Id="rId7" Type="http://schemas.openxmlformats.org/officeDocument/2006/relationships/diagramColors" Target="../diagrams/colors3.xml"/><Relationship Id="rId2" Type="http://schemas.openxmlformats.org/officeDocument/2006/relationships/notesSlide" Target="../notesSlides/notesSlide100.xml"/><Relationship Id="rId1" Type="http://schemas.openxmlformats.org/officeDocument/2006/relationships/slideLayout" Target="../slideLayouts/slideLayout3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01.xml"/><Relationship Id="rId1" Type="http://schemas.openxmlformats.org/officeDocument/2006/relationships/slideLayout" Target="../slideLayouts/slideLayout5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8.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4.xml"/><Relationship Id="rId1" Type="http://schemas.openxmlformats.org/officeDocument/2006/relationships/slideLayout" Target="../slideLayouts/slideLayout15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8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themeOverride" Target="../theme/themeOverride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hemeOverride" Target="../theme/themeOverride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9.xml"/><Relationship Id="rId1" Type="http://schemas.openxmlformats.org/officeDocument/2006/relationships/themeOverride" Target="../theme/themeOverride5.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hemeOverride" Target="../theme/themeOverride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1.xml"/><Relationship Id="rId1" Type="http://schemas.openxmlformats.org/officeDocument/2006/relationships/themeOverride" Target="../theme/themeOverride7.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1.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71.xml"/><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8.xml"/><Relationship Id="rId1" Type="http://schemas.openxmlformats.org/officeDocument/2006/relationships/themeOverride" Target="../theme/themeOverride8.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54.xml"/><Relationship Id="rId1" Type="http://schemas.openxmlformats.org/officeDocument/2006/relationships/slideLayout" Target="../slideLayouts/slideLayout26.xml"/><Relationship Id="rId4" Type="http://schemas.openxmlformats.org/officeDocument/2006/relationships/image" Target="../media/image52.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44.xml"/><Relationship Id="rId5" Type="http://schemas.openxmlformats.org/officeDocument/2006/relationships/image" Target="../media/image56.jpeg"/><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44.xml"/><Relationship Id="rId5" Type="http://schemas.openxmlformats.org/officeDocument/2006/relationships/image" Target="../media/image59.jpe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17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68.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107.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6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110.xml"/></Relationships>
</file>

<file path=ppt/slides/_rels/slide9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1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2" y="3379513"/>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600" b="1" i="1" dirty="0">
                <a:solidFill>
                  <a:schemeClr val="tx1"/>
                </a:solidFill>
                <a:latin typeface="Arial" panose="020B0604020202020204" pitchFamily="34" charset="0"/>
                <a:ea typeface="ＭＳ Ｐゴシック" charset="0"/>
                <a:cs typeface="Arial" panose="020B0604020202020204" pitchFamily="34" charset="0"/>
              </a:rPr>
              <a:t>لاوِيّين</a:t>
            </a:r>
            <a:endParaRPr lang="en-US" sz="6600" b="1" i="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2" y="1730081"/>
            <a:ext cx="9120187" cy="1446653"/>
          </a:xfrm>
          <a:effectLst/>
        </p:spPr>
        <p:txBody>
          <a:bodyPr/>
          <a:lstStyle/>
          <a:p>
            <a:pPr>
              <a:defRPr/>
            </a:pPr>
            <a:r>
              <a:rPr lang="ar-JO" sz="11500" b="1" dirty="0">
                <a:solidFill>
                  <a:schemeClr val="tx1"/>
                </a:solidFill>
                <a:effectLst/>
                <a:latin typeface="Arial" panose="020B0604020202020204" pitchFamily="34" charset="0"/>
                <a:ea typeface="ＭＳ Ｐゴシック" charset="0"/>
                <a:cs typeface="Arial" panose="020B0604020202020204" pitchFamily="34" charset="0"/>
              </a:rPr>
              <a:t>كُنْ مُقَدَّسًا</a:t>
            </a:r>
            <a:endParaRPr lang="en-US" sz="115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 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pic>
        <p:nvPicPr>
          <p:cNvPr id="6" name="Picture 5"/>
          <p:cNvPicPr>
            <a:picLocks noChangeAspect="1"/>
          </p:cNvPicPr>
          <p:nvPr/>
        </p:nvPicPr>
        <p:blipFill>
          <a:blip r:embed="rId4"/>
          <a:stretch>
            <a:fillRect/>
          </a:stretch>
        </p:blipFill>
        <p:spPr>
          <a:xfrm>
            <a:off x="-1" y="0"/>
            <a:ext cx="9144000" cy="1647825"/>
          </a:xfrm>
          <a:prstGeom prst="rect">
            <a:avLst/>
          </a:prstGeom>
        </p:spPr>
      </p:pic>
    </p:spTree>
    <p:extLst>
      <p:ext uri="{BB962C8B-B14F-4D97-AF65-F5344CB8AC3E}">
        <p14:creationId xmlns:p14="http://schemas.microsoft.com/office/powerpoint/2010/main" val="1808405898"/>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ar-JO" dirty="0">
                <a:latin typeface="Arial" charset="0"/>
                <a:ea typeface="ＭＳ Ｐゴシック" charset="0"/>
                <a:cs typeface="Arial" charset="0"/>
              </a:rPr>
              <a:t>المعزّي (يوحنا 14: 16)</a:t>
            </a:r>
            <a:endParaRPr lang="en-US" dirty="0">
              <a:latin typeface="Arial" charset="0"/>
              <a:ea typeface="ＭＳ Ｐゴシック" charset="0"/>
              <a:cs typeface="Arial" charset="0"/>
            </a:endParaRP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4000" b="1" kern="0" dirty="0">
                <a:solidFill>
                  <a:srgbClr val="000000"/>
                </a:solidFill>
                <a:latin typeface="Arial" panose="020B0604020202020204" pitchFamily="34" charset="0"/>
                <a:ea typeface="ＭＳ Ｐゴシック" charset="-128"/>
                <a:cs typeface="Arial" panose="020B0604020202020204" pitchFamily="34" charset="0"/>
              </a:rPr>
              <a:t>الشفيع = المشير = المعزّي</a:t>
            </a:r>
            <a:endParaRPr lang="en-US" sz="4000" b="1" kern="0"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algn="r" defTabSz="914400" eaLnBrk="0" fontAlgn="base" hangingPunct="0">
              <a:spcBef>
                <a:spcPct val="0"/>
              </a:spcBef>
              <a:spcAft>
                <a:spcPct val="0"/>
              </a:spcAft>
              <a:defRPr/>
            </a:pPr>
            <a:r>
              <a:rPr lang="ar-JO" sz="4000" b="1" kern="0" dirty="0">
                <a:solidFill>
                  <a:srgbClr val="000000"/>
                </a:solidFill>
                <a:latin typeface="Arial"/>
                <a:ea typeface="ＭＳ Ｐゴシック" charset="-128"/>
                <a:cs typeface="Arial"/>
              </a:rPr>
              <a:t>خيارات باللغة اليونانية لكلمة "آخر":</a:t>
            </a:r>
            <a:endParaRPr lang="en-US" sz="4000" b="1" kern="0" dirty="0">
              <a:solidFill>
                <a:srgbClr val="000000"/>
              </a:solidFill>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cs typeface="Arial" charset="0"/>
              </a:rPr>
              <a:t>"آخر من نوع مختلف" </a:t>
            </a:r>
            <a:r>
              <a:rPr lang="en-US" sz="3600" b="1" dirty="0">
                <a:solidFill>
                  <a:srgbClr val="000000"/>
                </a:solidFill>
                <a:cs typeface="Arial" charset="0"/>
              </a:rPr>
              <a:t> =</a:t>
            </a:r>
            <a:r>
              <a:rPr lang="ar-JO" sz="3600" b="1" dirty="0">
                <a:solidFill>
                  <a:srgbClr val="000000"/>
                </a:solidFill>
                <a:cs typeface="Arial" charset="0"/>
              </a:rPr>
              <a:t> </a:t>
            </a:r>
            <a:r>
              <a:rPr lang="en-US" sz="3600" b="1" i="1" dirty="0">
                <a:solidFill>
                  <a:srgbClr val="000000"/>
                </a:solidFill>
                <a:cs typeface="Arial" charset="0"/>
              </a:rPr>
              <a:t> </a:t>
            </a:r>
            <a:r>
              <a:rPr lang="ar-JO" sz="3600" b="1" i="1" dirty="0">
                <a:solidFill>
                  <a:srgbClr val="000000"/>
                </a:solidFill>
                <a:cs typeface="Arial" charset="0"/>
              </a:rPr>
              <a:t>)</a:t>
            </a:r>
            <a:r>
              <a:rPr lang="en-US" sz="3600" b="1" i="1" dirty="0">
                <a:solidFill>
                  <a:srgbClr val="000000"/>
                </a:solidFill>
                <a:cs typeface="Arial" charset="0"/>
              </a:rPr>
              <a:t>Heteros</a:t>
            </a:r>
            <a:r>
              <a:rPr lang="ar-JO" sz="3600" b="1" i="1" dirty="0">
                <a:solidFill>
                  <a:srgbClr val="000000"/>
                </a:solidFill>
                <a:cs typeface="Arial" charset="0"/>
              </a:rPr>
              <a:t>( </a:t>
            </a:r>
            <a:endParaRPr lang="en-US" sz="3600" b="1" i="1" dirty="0">
              <a:solidFill>
                <a:srgbClr val="000000"/>
              </a:solidFill>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000" b="1" dirty="0">
                <a:solidFill>
                  <a:srgbClr val="000000"/>
                </a:solidFill>
                <a:cs typeface="Arial" charset="0"/>
              </a:rPr>
              <a:t>في اللغة اليونانية = "الذي يأتي جنبًا إلى جنب"</a:t>
            </a:r>
            <a:endParaRPr lang="en-US" sz="4000" b="1" dirty="0">
              <a:solidFill>
                <a:srgbClr val="000000"/>
              </a:solidFill>
              <a:cs typeface="Arial" charset="0"/>
            </a:endParaRPr>
          </a:p>
        </p:txBody>
      </p:sp>
      <p:sp>
        <p:nvSpPr>
          <p:cNvPr id="13" name="Oval 12"/>
          <p:cNvSpPr>
            <a:spLocks noChangeArrowheads="1"/>
          </p:cNvSpPr>
          <p:nvPr/>
        </p:nvSpPr>
        <p:spPr bwMode="auto">
          <a:xfrm>
            <a:off x="533400" y="4114800"/>
            <a:ext cx="8610600" cy="990600"/>
          </a:xfrm>
          <a:prstGeom prst="ellipse">
            <a:avLst/>
          </a:prstGeom>
          <a:solidFill>
            <a:schemeClr val="accent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 name="Title 1"/>
          <p:cNvSpPr txBox="1">
            <a:spLocks/>
          </p:cNvSpPr>
          <p:nvPr/>
        </p:nvSpPr>
        <p:spPr bwMode="auto">
          <a:xfrm>
            <a:off x="381000" y="41148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rtl="1" eaLnBrk="0" fontAlgn="base" hangingPunct="0">
              <a:spcBef>
                <a:spcPct val="0"/>
              </a:spcBef>
              <a:spcAft>
                <a:spcPct val="0"/>
              </a:spcAft>
            </a:pPr>
            <a:r>
              <a:rPr lang="en-US" sz="3600" b="1" dirty="0">
                <a:solidFill>
                  <a:srgbClr val="000000"/>
                </a:solidFill>
                <a:cs typeface="Arial" charset="0"/>
              </a:rPr>
              <a:t>= </a:t>
            </a:r>
            <a:r>
              <a:rPr lang="en-US" sz="3600" b="1" i="1" dirty="0">
                <a:solidFill>
                  <a:srgbClr val="000000"/>
                </a:solidFill>
                <a:cs typeface="Arial" charset="0"/>
              </a:rPr>
              <a:t>(Allos)   </a:t>
            </a:r>
            <a:r>
              <a:rPr lang="ar-JO" sz="3600" b="1" i="1" dirty="0">
                <a:solidFill>
                  <a:srgbClr val="000000"/>
                </a:solidFill>
                <a:cs typeface="Arial" charset="0"/>
              </a:rPr>
              <a:t> </a:t>
            </a:r>
            <a:r>
              <a:rPr lang="ar-JO" sz="3600" b="1" dirty="0">
                <a:solidFill>
                  <a:srgbClr val="000000"/>
                </a:solidFill>
                <a:cs typeface="Arial" charset="0"/>
              </a:rPr>
              <a:t>"آخر من نفس النوع"</a:t>
            </a:r>
            <a:endParaRPr lang="en-US" sz="3600" b="1" dirty="0">
              <a:solidFill>
                <a:srgbClr val="000000"/>
              </a:solidFill>
              <a:cs typeface="Arial" charset="0"/>
            </a:endParaRPr>
          </a:p>
        </p:txBody>
      </p:sp>
      <p:sp>
        <p:nvSpPr>
          <p:cNvPr id="11" name="Title 1"/>
          <p:cNvSpPr txBox="1">
            <a:spLocks/>
          </p:cNvSpPr>
          <p:nvPr/>
        </p:nvSpPr>
        <p:spPr bwMode="auto">
          <a:xfrm>
            <a:off x="0" y="5105400"/>
            <a:ext cx="9144000" cy="1371600"/>
          </a:xfrm>
          <a:prstGeom prst="rect">
            <a:avLst/>
          </a:prstGeom>
          <a:solidFill>
            <a:srgbClr val="000000"/>
          </a:solidFill>
          <a:ln w="9525">
            <a:noFill/>
            <a:miter lim="800000"/>
            <a:headEnd/>
            <a:tailEnd/>
          </a:ln>
        </p:spPr>
        <p:txBody>
          <a:bodyPr anchor="ctr"/>
          <a:lstStyle/>
          <a:p>
            <a:pPr algn="ctr" defTabSz="914400" eaLnBrk="0" fontAlgn="base" hangingPunct="0">
              <a:spcBef>
                <a:spcPct val="0"/>
              </a:spcBef>
              <a:spcAft>
                <a:spcPct val="0"/>
              </a:spcAft>
              <a:defRPr/>
            </a:pPr>
            <a:r>
              <a:rPr lang="ar-JO" sz="3600" b="1" i="1" kern="0" dirty="0">
                <a:solidFill>
                  <a:srgbClr val="FFFFFF"/>
                </a:solidFill>
                <a:latin typeface="Arial" panose="020B0604020202020204" pitchFamily="34" charset="0"/>
                <a:ea typeface="ＭＳ Ｐゴシック" charset="-128"/>
                <a:cs typeface="Arial" panose="020B0604020202020204" pitchFamily="34" charset="0"/>
              </a:rPr>
              <a:t>سوف يأتي الروح الى جانبنا</a:t>
            </a:r>
          </a:p>
          <a:p>
            <a:pPr algn="ctr" defTabSz="914400" eaLnBrk="0" fontAlgn="base" hangingPunct="0">
              <a:spcBef>
                <a:spcPct val="0"/>
              </a:spcBef>
              <a:spcAft>
                <a:spcPct val="0"/>
              </a:spcAft>
              <a:defRPr/>
            </a:pPr>
            <a:r>
              <a:rPr lang="ar-JO" sz="3600" b="1" i="1" kern="0" dirty="0">
                <a:solidFill>
                  <a:srgbClr val="FFFFFF"/>
                </a:solidFill>
                <a:latin typeface="Arial" panose="020B0604020202020204" pitchFamily="34" charset="0"/>
                <a:ea typeface="ＭＳ Ｐゴシック" charset="-128"/>
                <a:cs typeface="Arial" panose="020B0604020202020204" pitchFamily="34" charset="0"/>
              </a:rPr>
              <a:t>بنفس الطريقة مثل يسوع نفسه</a:t>
            </a:r>
            <a:endParaRPr lang="en-US" sz="3600" b="1" i="1" kern="0" dirty="0">
              <a:solidFill>
                <a:srgbClr val="FFFFFF"/>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757996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228600" y="152400"/>
            <a:ext cx="7772400" cy="457200"/>
          </a:xfrm>
          <a:solidFill>
            <a:schemeClr val="bg2"/>
          </a:solidFill>
        </p:spPr>
        <p:txBody>
          <a:bodyPr/>
          <a:lstStyle/>
          <a:p>
            <a:pPr eaLnBrk="1" hangingPunct="1"/>
            <a:r>
              <a:rPr lang="ar-JO" altLang="zh-CN" sz="2800" b="1" dirty="0">
                <a:solidFill>
                  <a:schemeClr val="tx1"/>
                </a:solidFill>
                <a:latin typeface="Geneva" charset="0"/>
                <a:ea typeface="ＭＳ Ｐゴシック" charset="0"/>
                <a:cs typeface="Geneva" charset="0"/>
              </a:rPr>
              <a:t>لماذا لا للخنزير؟ (وأسئلة أخرى من الشريعة)</a:t>
            </a:r>
            <a:endParaRPr lang="en-US" sz="2800" b="1" dirty="0">
              <a:solidFill>
                <a:schemeClr val="tx1"/>
              </a:solidFill>
              <a:latin typeface="Geneva" charset="0"/>
              <a:ea typeface="ＭＳ Ｐゴシック" charset="0"/>
              <a:cs typeface="Geneva"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4010601443"/>
              </p:ext>
            </p:extLst>
          </p:nvPr>
        </p:nvGraphicFramePr>
        <p:xfrm>
          <a:off x="0" y="792163"/>
          <a:ext cx="9067800" cy="2987185"/>
        </p:xfrm>
        <a:graphic>
          <a:graphicData uri="http://schemas.openxmlformats.org/drawingml/2006/table">
            <a:tbl>
              <a:tblPr/>
              <a:tblGrid>
                <a:gridCol w="1295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962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المسألة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أمر الشريعة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الأسباب</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529979">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ما الخطأ</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في خلط</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اللحوم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مع</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الحليب؟</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 لَا تَطْبُخُوا جَدْياً</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 بِلَبَنِ أُمِّهِ."</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(تث 14: 21؛</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خر 23: 19؛ 34: 26).</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(1) تجنبوا ممارسات الخصوبة الكنعانية.</a:t>
                      </a: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(2) لا يمكن امتصاص الكالسيوم بسهولة</a:t>
                      </a: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في حمية اللحوم والحليب، مما يضعف        الأسنان و يبطيء التئام العظام المكسورة.</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 name="Text Box 4"/>
          <p:cNvSpPr txBox="1">
            <a:spLocks noChangeArrowheads="1"/>
          </p:cNvSpPr>
          <p:nvPr/>
        </p:nvSpPr>
        <p:spPr bwMode="auto">
          <a:xfrm>
            <a:off x="8451850" y="0"/>
            <a:ext cx="704039" cy="461665"/>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charset="0"/>
                <a:cs typeface="Arial" charset="0"/>
              </a:rPr>
              <a:t>131</a:t>
            </a:r>
            <a:endParaRPr lang="en-US" sz="24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9773405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١٦</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161915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a:grpSpLocks/>
          </p:cNvGrpSpPr>
          <p:nvPr/>
        </p:nvGrpSpPr>
        <p:grpSpPr bwMode="auto">
          <a:xfrm>
            <a:off x="0" y="0"/>
            <a:ext cx="9263063" cy="7086600"/>
            <a:chOff x="0" y="0"/>
            <a:chExt cx="5835" cy="4464"/>
          </a:xfrm>
        </p:grpSpPr>
        <p:pic>
          <p:nvPicPr>
            <p:cNvPr id="29389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144"/>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5" name="Freeform 4"/>
            <p:cNvSpPr>
              <a:spLocks/>
            </p:cNvSpPr>
            <p:nvPr/>
          </p:nvSpPr>
          <p:spPr bwMode="auto">
            <a:xfrm>
              <a:off x="1152" y="0"/>
              <a:ext cx="4683" cy="1200"/>
            </a:xfrm>
            <a:custGeom>
              <a:avLst/>
              <a:gdLst>
                <a:gd name="T0" fmla="*/ 200 w 4658"/>
                <a:gd name="T1" fmla="*/ 1290 h 1116"/>
                <a:gd name="T2" fmla="*/ 630 w 4658"/>
                <a:gd name="T3" fmla="*/ 1916 h 1116"/>
                <a:gd name="T4" fmla="*/ 1264 w 4658"/>
                <a:gd name="T5" fmla="*/ 2452 h 1116"/>
                <a:gd name="T6" fmla="*/ 1362 w 4658"/>
                <a:gd name="T7" fmla="*/ 2655 h 1116"/>
                <a:gd name="T8" fmla="*/ 1489 w 4658"/>
                <a:gd name="T9" fmla="*/ 3155 h 1116"/>
                <a:gd name="T10" fmla="*/ 1623 w 4658"/>
                <a:gd name="T11" fmla="*/ 3491 h 1116"/>
                <a:gd name="T12" fmla="*/ 1679 w 4658"/>
                <a:gd name="T13" fmla="*/ 3683 h 1116"/>
                <a:gd name="T14" fmla="*/ 1747 w 4658"/>
                <a:gd name="T15" fmla="*/ 3744 h 1116"/>
                <a:gd name="T16" fmla="*/ 2051 w 4658"/>
                <a:gd name="T17" fmla="*/ 4143 h 1116"/>
                <a:gd name="T18" fmla="*/ 2240 w 4658"/>
                <a:gd name="T19" fmla="*/ 4330 h 1116"/>
                <a:gd name="T20" fmla="*/ 2385 w 4658"/>
                <a:gd name="T21" fmla="*/ 4577 h 1116"/>
                <a:gd name="T22" fmla="*/ 2470 w 4658"/>
                <a:gd name="T23" fmla="*/ 4671 h 1116"/>
                <a:gd name="T24" fmla="*/ 2610 w 4658"/>
                <a:gd name="T25" fmla="*/ 4777 h 1116"/>
                <a:gd name="T26" fmla="*/ 2758 w 4658"/>
                <a:gd name="T27" fmla="*/ 5066 h 1116"/>
                <a:gd name="T28" fmla="*/ 2848 w 4658"/>
                <a:gd name="T29" fmla="*/ 5259 h 1116"/>
                <a:gd name="T30" fmla="*/ 2989 w 4658"/>
                <a:gd name="T31" fmla="*/ 5367 h 1116"/>
                <a:gd name="T32" fmla="*/ 3268 w 4658"/>
                <a:gd name="T33" fmla="*/ 5767 h 1116"/>
                <a:gd name="T34" fmla="*/ 3606 w 4658"/>
                <a:gd name="T35" fmla="*/ 6288 h 1116"/>
                <a:gd name="T36" fmla="*/ 3997 w 4658"/>
                <a:gd name="T37" fmla="*/ 6539 h 1116"/>
                <a:gd name="T38" fmla="*/ 4124 w 4658"/>
                <a:gd name="T39" fmla="*/ 6692 h 1116"/>
                <a:gd name="T40" fmla="*/ 4410 w 4658"/>
                <a:gd name="T41" fmla="*/ 7231 h 1116"/>
                <a:gd name="T42" fmla="*/ 4482 w 4658"/>
                <a:gd name="T43" fmla="*/ 7429 h 1116"/>
                <a:gd name="T44" fmla="*/ 4496 w 4658"/>
                <a:gd name="T45" fmla="*/ 8123 h 1116"/>
                <a:gd name="T46" fmla="*/ 4600 w 4658"/>
                <a:gd name="T47" fmla="*/ 8381 h 1116"/>
                <a:gd name="T48" fmla="*/ 4978 w 4658"/>
                <a:gd name="T49" fmla="*/ 8404 h 1116"/>
                <a:gd name="T50" fmla="*/ 5105 w 4658"/>
                <a:gd name="T51" fmla="*/ 8955 h 1116"/>
                <a:gd name="T52" fmla="*/ 5183 w 4658"/>
                <a:gd name="T53" fmla="*/ 9149 h 1116"/>
                <a:gd name="T54" fmla="*/ 5258 w 4658"/>
                <a:gd name="T55" fmla="*/ 9022 h 1116"/>
                <a:gd name="T56" fmla="*/ 5286 w 4658"/>
                <a:gd name="T57" fmla="*/ 8575 h 1116"/>
                <a:gd name="T58" fmla="*/ 5329 w 4658"/>
                <a:gd name="T59" fmla="*/ 8476 h 1116"/>
                <a:gd name="T60" fmla="*/ 5352 w 4658"/>
                <a:gd name="T61" fmla="*/ 8404 h 1116"/>
                <a:gd name="T62" fmla="*/ 5386 w 4658"/>
                <a:gd name="T63" fmla="*/ 8076 h 1116"/>
                <a:gd name="T64" fmla="*/ 5399 w 4658"/>
                <a:gd name="T65" fmla="*/ 7669 h 1116"/>
                <a:gd name="T66" fmla="*/ 5407 w 4658"/>
                <a:gd name="T67" fmla="*/ 6404 h 1116"/>
                <a:gd name="T68" fmla="*/ 5420 w 4658"/>
                <a:gd name="T69" fmla="*/ 5457 h 1116"/>
                <a:gd name="T70" fmla="*/ 5399 w 4658"/>
                <a:gd name="T71" fmla="*/ 1968 h 1116"/>
                <a:gd name="T72" fmla="*/ 5386 w 4658"/>
                <a:gd name="T73" fmla="*/ 1290 h 1116"/>
                <a:gd name="T74" fmla="*/ 4895 w 4658"/>
                <a:gd name="T75" fmla="*/ 985 h 1116"/>
                <a:gd name="T76" fmla="*/ 3871 w 4658"/>
                <a:gd name="T77" fmla="*/ 543 h 1116"/>
                <a:gd name="T78" fmla="*/ 2793 w 4658"/>
                <a:gd name="T79" fmla="*/ 589 h 1116"/>
                <a:gd name="T80" fmla="*/ 1863 w 4658"/>
                <a:gd name="T81" fmla="*/ 349 h 1116"/>
                <a:gd name="T82" fmla="*/ 1593 w 4658"/>
                <a:gd name="T83" fmla="*/ 197 h 1116"/>
                <a:gd name="T84" fmla="*/ 1153 w 4658"/>
                <a:gd name="T85" fmla="*/ 0 h 1116"/>
                <a:gd name="T86" fmla="*/ 734 w 4658"/>
                <a:gd name="T87" fmla="*/ 6 h 1116"/>
                <a:gd name="T88" fmla="*/ 81 w 4658"/>
                <a:gd name="T89" fmla="*/ 589 h 1116"/>
                <a:gd name="T90" fmla="*/ 39 w 4658"/>
                <a:gd name="T91" fmla="*/ 637 h 1116"/>
                <a:gd name="T92" fmla="*/ 140 w 4658"/>
                <a:gd name="T93" fmla="*/ 1422 h 1116"/>
                <a:gd name="T94" fmla="*/ 542 w 4658"/>
                <a:gd name="T95" fmla="*/ 2208 h 1116"/>
                <a:gd name="T96" fmla="*/ 702 w 4658"/>
                <a:gd name="T97" fmla="*/ 2363 h 1116"/>
                <a:gd name="T98" fmla="*/ 797 w 4658"/>
                <a:gd name="T99" fmla="*/ 2514 h 1116"/>
                <a:gd name="T100" fmla="*/ 876 w 4658"/>
                <a:gd name="T101" fmla="*/ 2612 h 1116"/>
                <a:gd name="T102" fmla="*/ 1110 w 4658"/>
                <a:gd name="T103" fmla="*/ 3043 h 1116"/>
                <a:gd name="T104" fmla="*/ 1306 w 4658"/>
                <a:gd name="T105" fmla="*/ 3449 h 1116"/>
                <a:gd name="T106" fmla="*/ 1462 w 4658"/>
                <a:gd name="T107" fmla="*/ 3744 h 1116"/>
                <a:gd name="T108" fmla="*/ 1600 w 4658"/>
                <a:gd name="T109" fmla="*/ 3935 h 1116"/>
                <a:gd name="T110" fmla="*/ 1841 w 4658"/>
                <a:gd name="T111" fmla="*/ 4177 h 1116"/>
                <a:gd name="T112" fmla="*/ 1985 w 4658"/>
                <a:gd name="T113" fmla="*/ 4470 h 1116"/>
                <a:gd name="T114" fmla="*/ 2065 w 4658"/>
                <a:gd name="T115" fmla="*/ 4671 h 1116"/>
                <a:gd name="T116" fmla="*/ 2385 w 4658"/>
                <a:gd name="T117" fmla="*/ 4820 h 1116"/>
                <a:gd name="T118" fmla="*/ 2723 w 4658"/>
                <a:gd name="T119" fmla="*/ 5019 h 1116"/>
                <a:gd name="T120" fmla="*/ 2855 w 4658"/>
                <a:gd name="T121" fmla="*/ 5167 h 1116"/>
                <a:gd name="T122" fmla="*/ 3507 w 4658"/>
                <a:gd name="T123" fmla="*/ 5803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الدار الخارجية</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القدس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161801" name="Text Box 9"/>
          <p:cNvSpPr txBox="1">
            <a:spLocks noChangeArrowheads="1"/>
          </p:cNvSpPr>
          <p:nvPr/>
        </p:nvSpPr>
        <p:spPr bwMode="auto">
          <a:xfrm>
            <a:off x="7162800" y="2310383"/>
            <a:ext cx="1981200" cy="1477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قدس</a:t>
            </a:r>
          </a:p>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الأقداس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293893" name="Rectangle 10"/>
          <p:cNvSpPr>
            <a:spLocks noGrp="1" noChangeArrowheads="1"/>
          </p:cNvSpPr>
          <p:nvPr>
            <p:ph type="title" idx="4294967295"/>
          </p:nvPr>
        </p:nvSpPr>
        <p:spPr>
          <a:xfrm>
            <a:off x="0" y="5943600"/>
            <a:ext cx="9144000" cy="1143000"/>
          </a:xfrm>
        </p:spPr>
        <p:txBody>
          <a:bodyPr/>
          <a:lstStyle/>
          <a:p>
            <a:pPr eaLnBrk="1" hangingPunct="1"/>
            <a:r>
              <a:rPr lang="ar-JO" sz="4000" b="1" dirty="0">
                <a:solidFill>
                  <a:schemeClr val="tx1"/>
                </a:solidFill>
                <a:latin typeface="Arial" charset="0"/>
                <a:ea typeface="ＭＳ Ｐゴシック" charset="0"/>
              </a:rPr>
              <a:t>يوم الكفارة (لا 16: 29- 34)</a:t>
            </a:r>
            <a:endParaRPr lang="en-US" sz="4000" b="1" dirty="0">
              <a:solidFill>
                <a:schemeClr val="tx1"/>
              </a:solidFill>
              <a:latin typeface="Arial" charset="0"/>
              <a:ea typeface="ＭＳ Ｐゴシック" charset="0"/>
            </a:endParaRPr>
          </a:p>
        </p:txBody>
      </p:sp>
    </p:spTree>
    <p:extLst>
      <p:ext uri="{BB962C8B-B14F-4D97-AF65-F5344CB8AC3E}">
        <p14:creationId xmlns:p14="http://schemas.microsoft.com/office/powerpoint/2010/main" val="3282758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03448"/>
            <a:ext cx="9144000" cy="6254552"/>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ar-JO" sz="2400" b="1" dirty="0">
                <a:solidFill>
                  <a:srgbClr val="FFFFFF"/>
                </a:solidFill>
                <a:latin typeface="Arial" charset="0"/>
                <a:ea typeface="ＭＳ Ｐゴシック" charset="0"/>
              </a:rPr>
              <a:t>"ثُمَّ يَأْخُذُ التَّيْسَيْنِ وَيُقَدِّمُهُمَا أَمَامَ الرَّبِّ عِنْدَ مَدْخَلِ خَيْمَةِ الاجْتِمَاعِ، وَيُلْقِي عَلَيْهِمَا قُرْعَتَيْنِ: قُرْعَةً لِلرَّبِّ وَقُرْعَةً لِعَزَازِيلَ (كَبْشِ الْفِدَاءِ). وَيُقَرِّبُ هَرُونُ التَّيْسَ الَّذِي وَقَعَتْ عَلَيْهِ قُرْعَةُ الرَّبِّ وَيُصْعِدُهُ ذَبِيحَةَ خَطِيئَةٍ، وَأَمَّا التَّيْسُ الَّذِي وَقَعَتْ عَلَيْهِ قُرْعَةُ عَزَازِيلَ، فَيُوْقِفُهُ حَيًّا أَمَامَ الرَّبِّ لِيُكَفِّرَ عَنْهُ، ثُمَّ يُطْلِقُهُ إِلَى الصَّحْرَاءِ، فَهُوَ كَبْشُ فِدَاءٍ." (لاويين 16: 7- 10).</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2949400893"/>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2833" cy="6858000"/>
          </a:xfrm>
          <a:prstGeom prst="rect">
            <a:avLst/>
          </a:prstGeom>
        </p:spPr>
      </p:pic>
      <p:sp>
        <p:nvSpPr>
          <p:cNvPr id="334850" name="Title 1"/>
          <p:cNvSpPr>
            <a:spLocks noGrp="1"/>
          </p:cNvSpPr>
          <p:nvPr>
            <p:ph type="title"/>
          </p:nvPr>
        </p:nvSpPr>
        <p:spPr>
          <a:xfrm>
            <a:off x="6012160" y="0"/>
            <a:ext cx="3131840" cy="3501008"/>
          </a:xfrm>
          <a:solidFill>
            <a:srgbClr val="000000"/>
          </a:solidFill>
        </p:spPr>
        <p:txBody>
          <a:bodyPr/>
          <a:lstStyle/>
          <a:p>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وَيُقَرِّبُ هَرُونُ التَّيْسَ</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الَّذِي وَقَعَتْ عَلَيْهِ قُرْعَةُ الرَّبِّ."</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(لاويين 16: 9).</a:t>
            </a:r>
          </a:p>
        </p:txBody>
      </p:sp>
    </p:spTree>
    <p:extLst>
      <p:ext uri="{BB962C8B-B14F-4D97-AF65-F5344CB8AC3E}">
        <p14:creationId xmlns:p14="http://schemas.microsoft.com/office/powerpoint/2010/main" val="3556293458"/>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 y="1365178"/>
            <a:ext cx="9143881" cy="5486329"/>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ar-JO" sz="2400" b="1" dirty="0">
                <a:solidFill>
                  <a:srgbClr val="FFFFFF"/>
                </a:solidFill>
                <a:latin typeface="Arial" charset="0"/>
                <a:ea typeface="ＭＳ Ｐゴシック" charset="0"/>
              </a:rPr>
              <a:t>"وَيَذْبَحُ (هَرُونُ) تَيْسَ الْخَطِيئَةِ الْمُقَدَّمَ مِنَ الشَّعْبِ،</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وَيَدْخُلُ بِدَمِهِ إِلَى مَا وَرَاءَ الْحِجَابِ،</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وَيَرُشُّ مِنْ دَمِهِ كَمَا رَشَّ مِنْ دَمِ الثَّوْرِ </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عَلَى الْغِطَاءِ وَأَمَامَهُ"</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(لاويين 16: 15).</a:t>
            </a:r>
            <a:endParaRPr lang="en-US" sz="24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012168076"/>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220200" cy="566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50" name="Title 1"/>
          <p:cNvSpPr>
            <a:spLocks noGrp="1"/>
          </p:cNvSpPr>
          <p:nvPr>
            <p:ph type="title"/>
          </p:nvPr>
        </p:nvSpPr>
        <p:spPr>
          <a:xfrm>
            <a:off x="0" y="5445125"/>
            <a:ext cx="9144000" cy="1412875"/>
          </a:xfrm>
          <a:solidFill>
            <a:srgbClr val="000000"/>
          </a:solidFill>
        </p:spPr>
        <p:txBody>
          <a:bodyPr/>
          <a:lstStyle/>
          <a:p>
            <a:r>
              <a:rPr lang="ar-JO" sz="2800" b="1" dirty="0">
                <a:solidFill>
                  <a:srgbClr val="FFFFFF"/>
                </a:solidFill>
                <a:latin typeface="Arial" charset="0"/>
                <a:ea typeface="ＭＳ Ｐゴシック" charset="0"/>
              </a:rPr>
              <a:t>"فَيَحْمِلُ التَّيْسُ ذُنُوبَ الشَّعْبِ كُلَّهَا</a:t>
            </a:r>
            <a:br>
              <a:rPr lang="ar-JO" sz="2800" b="1" dirty="0">
                <a:solidFill>
                  <a:srgbClr val="FFFFFF"/>
                </a:solidFill>
                <a:latin typeface="Arial" charset="0"/>
                <a:ea typeface="ＭＳ Ｐゴシック" charset="0"/>
              </a:rPr>
            </a:br>
            <a:r>
              <a:rPr lang="ar-JO" sz="2800" b="1" dirty="0">
                <a:solidFill>
                  <a:srgbClr val="FFFFFF"/>
                </a:solidFill>
                <a:latin typeface="Arial" charset="0"/>
                <a:ea typeface="ＭＳ Ｐゴシック" charset="0"/>
              </a:rPr>
              <a:t> إِلَى أَرْضٍ مُقْفِرَةٍ، </a:t>
            </a:r>
            <a:br>
              <a:rPr lang="ar-JO" sz="2800" b="1" dirty="0">
                <a:solidFill>
                  <a:srgbClr val="FFFFFF"/>
                </a:solidFill>
                <a:latin typeface="Arial" charset="0"/>
                <a:ea typeface="ＭＳ Ｐゴシック" charset="0"/>
              </a:rPr>
            </a:br>
            <a:r>
              <a:rPr lang="ar-JO" sz="2800" b="1" dirty="0">
                <a:solidFill>
                  <a:srgbClr val="FFFFFF"/>
                </a:solidFill>
                <a:latin typeface="Arial" charset="0"/>
                <a:ea typeface="ＭＳ Ｐゴシック" charset="0"/>
              </a:rPr>
              <a:t>وَهُنَاكَ يُطْلِقُهُ فِي الصَّحْرَاءِ." (لاويين 16: 22).</a:t>
            </a:r>
            <a:endParaRPr lang="en-US" sz="2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120458787"/>
      </p:ext>
    </p:extLst>
  </p:cSld>
  <p:clrMapOvr>
    <a:masterClrMapping/>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le 1"/>
          <p:cNvSpPr>
            <a:spLocks noGrp="1"/>
          </p:cNvSpPr>
          <p:nvPr>
            <p:ph type="title"/>
          </p:nvPr>
        </p:nvSpPr>
        <p:spPr>
          <a:xfrm>
            <a:off x="0" y="0"/>
            <a:ext cx="9144000" cy="1988840"/>
          </a:xfrm>
          <a:solidFill>
            <a:srgbClr val="000000"/>
          </a:solidFill>
        </p:spPr>
        <p:txBody>
          <a:bodyPr/>
          <a:lstStyle/>
          <a:p>
            <a:r>
              <a:rPr lang="ar-JO" sz="2400" b="1" dirty="0">
                <a:solidFill>
                  <a:srgbClr val="FFFFFF"/>
                </a:solidFill>
                <a:latin typeface="Arial" charset="0"/>
                <a:ea typeface="ＭＳ Ｐゴシック" charset="0"/>
              </a:rPr>
              <a:t>"ذَلِكَ أَنَّ الْبَرَكَاتِ السَّمَاوِيَّةَ قَدْ تَحَقَّقَتْ فِي الْمَسِيحِ. فَهُوَ الآنَ كَاهِنُنَا الأَعْلَى الَّذِي يُؤَدِّي مُهِمَّتَهُ فِي الْخَيْمَةِ الْحَقِيقِيَّةِ،</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وَهِيَ أَعْظَمُ وَأَكْمَلُ مِنَ الْخَيْمَةِ الأَرْضِيَّةِ. إِنَّهَا فِي السَّمَاءِ. لَمْ تَصْنَعْهَا يَدٌ بَشَرِيَّةٌ،</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 وَلَيْسَتْ مِنْ هَذَا الْعَالَمِ الْمَادِّيِّ"</a:t>
            </a:r>
            <a:br>
              <a:rPr lang="ar-JO" sz="2400" b="1" dirty="0">
                <a:solidFill>
                  <a:srgbClr val="FFFFFF"/>
                </a:solidFill>
                <a:latin typeface="Arial" charset="0"/>
                <a:ea typeface="ＭＳ Ｐゴシック" charset="0"/>
              </a:rPr>
            </a:br>
            <a:r>
              <a:rPr lang="ar-JO" sz="2400" b="1" dirty="0">
                <a:solidFill>
                  <a:srgbClr val="FFFFFF"/>
                </a:solidFill>
                <a:latin typeface="Arial" charset="0"/>
                <a:ea typeface="ＭＳ Ｐゴシック" charset="0"/>
              </a:rPr>
              <a:t>(عبرانيين 9: 11).</a:t>
            </a:r>
            <a:endParaRPr lang="en-US" sz="2400" b="1" dirty="0">
              <a:solidFill>
                <a:srgbClr val="FFFFFF"/>
              </a:solidFill>
              <a:latin typeface="Arial" charset="0"/>
              <a:ea typeface="ＭＳ Ｐゴシック" charset="0"/>
            </a:endParaRPr>
          </a:p>
        </p:txBody>
      </p:sp>
      <p:pic>
        <p:nvPicPr>
          <p:cNvPr id="8" name="Picture 7"/>
          <p:cNvPicPr>
            <a:picLocks noChangeAspect="1"/>
          </p:cNvPicPr>
          <p:nvPr/>
        </p:nvPicPr>
        <p:blipFill>
          <a:blip r:embed="rId2"/>
          <a:stretch>
            <a:fillRect/>
          </a:stretch>
        </p:blipFill>
        <p:spPr>
          <a:xfrm>
            <a:off x="-288032" y="2132856"/>
            <a:ext cx="9505056" cy="4752528"/>
          </a:xfrm>
          <a:prstGeom prst="rect">
            <a:avLst/>
          </a:prstGeom>
        </p:spPr>
      </p:pic>
    </p:spTree>
    <p:extLst>
      <p:ext uri="{BB962C8B-B14F-4D97-AF65-F5344CB8AC3E}">
        <p14:creationId xmlns:p14="http://schemas.microsoft.com/office/powerpoint/2010/main" val="2745835109"/>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١٧</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297940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Blood%20400X">
            <a:hlinkClick r:id="rId3"/>
          </p:cNvPr>
          <p:cNvPicPr>
            <a:picLocks noChangeAspect="1" noChangeArrowheads="1"/>
          </p:cNvPicPr>
          <p:nvPr/>
        </p:nvPicPr>
        <p:blipFill>
          <a:blip r:embed="rId4" cstate="screen">
            <a:lum bright="-26000"/>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21" name="Text Box 1029"/>
          <p:cNvSpPr txBox="1">
            <a:spLocks noChangeArrowheads="1"/>
          </p:cNvSpPr>
          <p:nvPr/>
        </p:nvSpPr>
        <p:spPr bwMode="auto">
          <a:xfrm>
            <a:off x="323850" y="4635500"/>
            <a:ext cx="86106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eaLnBrk="0" fontAlgn="base" hangingPunct="0">
              <a:spcBef>
                <a:spcPct val="0"/>
              </a:spcBef>
              <a:spcAft>
                <a:spcPct val="0"/>
              </a:spcAft>
              <a:defRPr/>
            </a:pPr>
            <a:r>
              <a:rPr lang="ar-JO" sz="2800" b="1" dirty="0">
                <a:solidFill>
                  <a:srgbClr val="FFFFFF"/>
                </a:solidFill>
                <a:latin typeface="Arial"/>
                <a:ea typeface="Times New Roman" pitchFamily="-111" charset="0"/>
                <a:cs typeface="Arial"/>
              </a:rPr>
              <a:t>"فَالشَّرِيعَةُ تُوصِي</a:t>
            </a:r>
          </a:p>
          <a:p>
            <a:pPr algn="ctr" defTabSz="914400" eaLnBrk="0" fontAlgn="base" hangingPunct="0">
              <a:spcBef>
                <a:spcPct val="0"/>
              </a:spcBef>
              <a:spcAft>
                <a:spcPct val="0"/>
              </a:spcAft>
              <a:defRPr/>
            </a:pPr>
            <a:r>
              <a:rPr lang="ar-JO" sz="2800" b="1" dirty="0">
                <a:solidFill>
                  <a:srgbClr val="FFFFFF"/>
                </a:solidFill>
                <a:latin typeface="Arial"/>
                <a:ea typeface="Times New Roman" pitchFamily="-111" charset="0"/>
                <a:cs typeface="Arial"/>
              </a:rPr>
              <a:t> بِأَنْ يَتَطَهَّرَ كُلُّ شَيْءٍ تَقْرِيباً بِالدَّمِ.</a:t>
            </a:r>
          </a:p>
          <a:p>
            <a:pPr algn="ctr" defTabSz="914400" eaLnBrk="0" fontAlgn="base" hangingPunct="0">
              <a:spcBef>
                <a:spcPct val="0"/>
              </a:spcBef>
              <a:spcAft>
                <a:spcPct val="0"/>
              </a:spcAft>
              <a:defRPr/>
            </a:pPr>
            <a:r>
              <a:rPr lang="ar-JO" sz="2800" b="1" dirty="0">
                <a:solidFill>
                  <a:srgbClr val="FFFFFF"/>
                </a:solidFill>
                <a:latin typeface="Arial"/>
                <a:ea typeface="Times New Roman" pitchFamily="-111" charset="0"/>
                <a:cs typeface="Arial"/>
              </a:rPr>
              <a:t> وَلا غُفْرَانَ إِلّا بِسَفْكِ الدَّمِ"</a:t>
            </a:r>
          </a:p>
          <a:p>
            <a:pPr algn="ctr" defTabSz="914400" eaLnBrk="0" fontAlgn="base" hangingPunct="0">
              <a:spcBef>
                <a:spcPct val="0"/>
              </a:spcBef>
              <a:spcAft>
                <a:spcPct val="0"/>
              </a:spcAft>
              <a:defRPr/>
            </a:pPr>
            <a:r>
              <a:rPr lang="ar-JO" sz="2800" b="1" dirty="0">
                <a:solidFill>
                  <a:srgbClr val="FFFFFF"/>
                </a:solidFill>
                <a:latin typeface="Arial"/>
                <a:ea typeface="Times New Roman" pitchFamily="-111" charset="0"/>
                <a:cs typeface="Arial"/>
              </a:rPr>
              <a:t>(عب 9: 22).</a:t>
            </a:r>
            <a:endParaRPr lang="en-US" sz="2800" b="1" dirty="0">
              <a:solidFill>
                <a:srgbClr val="FFFFFF"/>
              </a:solidFill>
              <a:latin typeface="Arial"/>
              <a:ea typeface="Times New Roman" pitchFamily="-111" charset="0"/>
              <a:cs typeface="Arial"/>
            </a:endParaRPr>
          </a:p>
        </p:txBody>
      </p:sp>
      <p:sp>
        <p:nvSpPr>
          <p:cNvPr id="444422" name="Rectangle 1030"/>
          <p:cNvSpPr>
            <a:spLocks noRot="1" noChangeArrowheads="1"/>
          </p:cNvSpPr>
          <p:nvPr/>
        </p:nvSpPr>
        <p:spPr bwMode="auto">
          <a:xfrm>
            <a:off x="25400" y="630238"/>
            <a:ext cx="9155113"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lgn="ctr" defTabSz="914400" fontAlgn="base">
              <a:spcBef>
                <a:spcPct val="0"/>
              </a:spcBef>
              <a:spcAft>
                <a:spcPct val="0"/>
              </a:spcAft>
              <a:defRPr/>
            </a:pPr>
            <a:r>
              <a:rPr kumimoji="1" lang="ar-JO" sz="5400" b="1" dirty="0">
                <a:solidFill>
                  <a:srgbClr val="FFFFFF"/>
                </a:solidFill>
                <a:effectLst>
                  <a:outerShdw blurRad="38100" dist="38100" dir="2700000" algn="tl">
                    <a:srgbClr val="000000"/>
                  </a:outerShdw>
                </a:effectLst>
                <a:latin typeface="Arial"/>
                <a:ea typeface="ＭＳ Ｐゴシック" charset="0"/>
                <a:cs typeface="Arial"/>
              </a:rPr>
              <a:t>ما هي أهميّة</a:t>
            </a:r>
            <a:endParaRPr kumimoji="1" lang="en-US" sz="5400" b="1"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444424" name="Rectangle 1032"/>
          <p:cNvSpPr>
            <a:spLocks noGrp="1" noRot="1" noChangeArrowheads="1"/>
          </p:cNvSpPr>
          <p:nvPr>
            <p:ph type="title"/>
          </p:nvPr>
        </p:nvSpPr>
        <p:spPr>
          <a:xfrm>
            <a:off x="735013" y="2006600"/>
            <a:ext cx="8229600" cy="2717800"/>
          </a:xfrm>
          <a:effectLst>
            <a:outerShdw blurRad="63500" dist="53882" dir="2700000" algn="ctr" rotWithShape="0">
              <a:schemeClr val="tx1">
                <a:alpha val="74998"/>
              </a:schemeClr>
            </a:outerShdw>
          </a:effectLst>
        </p:spPr>
        <p:txBody>
          <a:bodyPr anchor="t"/>
          <a:lstStyle/>
          <a:p>
            <a:pPr eaLnBrk="1" hangingPunct="1">
              <a:lnSpc>
                <a:spcPct val="90000"/>
              </a:lnSpc>
              <a:spcBef>
                <a:spcPct val="20000"/>
              </a:spcBef>
              <a:buClr>
                <a:schemeClr val="hlink"/>
              </a:buClr>
              <a:buSzPct val="70000"/>
              <a:buFont typeface="Wingdings" charset="0"/>
              <a:buNone/>
              <a:defRPr/>
            </a:pPr>
            <a:r>
              <a:rPr kumimoji="1" lang="ar-JO" sz="18200" dirty="0">
                <a:solidFill>
                  <a:srgbClr val="FF0066"/>
                </a:solidFill>
                <a:ea typeface="ＭＳ Ｐゴシック" charset="0"/>
              </a:rPr>
              <a:t>الدّم؟</a:t>
            </a:r>
            <a:endParaRPr kumimoji="1" lang="en-US" sz="18200" dirty="0">
              <a:solidFill>
                <a:srgbClr val="FF0066"/>
              </a:solidFill>
              <a:ea typeface="ＭＳ Ｐゴシック" charset="0"/>
            </a:endParaRPr>
          </a:p>
        </p:txBody>
      </p:sp>
      <p:sp>
        <p:nvSpPr>
          <p:cNvPr id="6" name="Text Box 9"/>
          <p:cNvSpPr txBox="1">
            <a:spLocks noChangeArrowheads="1"/>
          </p:cNvSpPr>
          <p:nvPr/>
        </p:nvSpPr>
        <p:spPr bwMode="auto">
          <a:xfrm>
            <a:off x="8212640" y="76200"/>
            <a:ext cx="848310" cy="461665"/>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ar-JO" sz="2400" b="1" kern="0" dirty="0">
                <a:solidFill>
                  <a:srgbClr val="FFFFFF"/>
                </a:solidFill>
                <a:effectLst>
                  <a:outerShdw blurRad="38100" dist="38100" dir="2700000" algn="tl">
                    <a:srgbClr val="000000"/>
                  </a:outerShdw>
                </a:effectLst>
                <a:latin typeface="Arial" charset="0"/>
              </a:rPr>
              <a:t>127 أ</a:t>
            </a:r>
            <a:endParaRPr lang="en-US" sz="2400" b="1" kern="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5168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Indwelling"/>
          <p:cNvPicPr>
            <a:picLocks noChangeAspect="1" noChangeArrowheads="1"/>
          </p:cNvPicPr>
          <p:nvPr/>
        </p:nvPicPr>
        <p:blipFill>
          <a:blip r:embed="rId3">
            <a:extLst>
              <a:ext uri="{28A0092B-C50C-407E-A947-70E740481C1C}">
                <a14:useLocalDpi xmlns:a14="http://schemas.microsoft.com/office/drawing/2010/main" val="0"/>
              </a:ext>
            </a:extLst>
          </a:blip>
          <a:srcRect t="3136" b="2788"/>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2" name="Rectangle 4"/>
          <p:cNvSpPr>
            <a:spLocks noGrp="1" noChangeArrowheads="1"/>
          </p:cNvSpPr>
          <p:nvPr>
            <p:ph type="title" idx="4294967295"/>
          </p:nvPr>
        </p:nvSpPr>
        <p:spPr>
          <a:xfrm>
            <a:off x="0" y="0"/>
            <a:ext cx="5638800" cy="1752600"/>
          </a:xfrm>
          <a:solidFill>
            <a:srgbClr val="000000"/>
          </a:solidFill>
          <a:effectLst>
            <a:outerShdw blurRad="38100" dist="38099" dir="2700000" algn="ctr" rotWithShape="0">
              <a:srgbClr val="000000">
                <a:alpha val="99962"/>
              </a:srgbClr>
            </a:outerShdw>
          </a:effectLst>
        </p:spPr>
        <p:txBody>
          <a:bodyPr/>
          <a:lstStyle/>
          <a:p>
            <a:pPr>
              <a:defRPr/>
            </a:pPr>
            <a:r>
              <a:rPr lang="ar-JO" dirty="0"/>
              <a:t>سكنى الروح</a:t>
            </a:r>
            <a:br>
              <a:rPr lang="ar-JO" dirty="0"/>
            </a:br>
            <a:r>
              <a:rPr lang="ar-JO" dirty="0"/>
              <a:t>هو عمل الله الجديد!</a:t>
            </a:r>
            <a:endParaRPr lang="en-US" dirty="0"/>
          </a:p>
        </p:txBody>
      </p:sp>
      <p:pic>
        <p:nvPicPr>
          <p:cNvPr id="4" name="Picture 1">
            <a:extLst>
              <a:ext uri="{FF2B5EF4-FFF2-40B4-BE49-F238E27FC236}">
                <a16:creationId xmlns:a16="http://schemas.microsoft.com/office/drawing/2014/main" id="{8C2375B1-9F6C-3E44-9204-9C8CB95823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7593"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33091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026" descr="bloo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44450"/>
            <a:ext cx="9144000"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3" name="Rectangle 1027"/>
          <p:cNvSpPr>
            <a:spLocks noGrp="1" noRot="1" noChangeArrowheads="1"/>
          </p:cNvSpPr>
          <p:nvPr>
            <p:ph type="title"/>
          </p:nvPr>
        </p:nvSpPr>
        <p:spPr>
          <a:xfrm>
            <a:off x="457200" y="620713"/>
            <a:ext cx="8229600" cy="796925"/>
          </a:xfrm>
          <a:gradFill rotWithShape="1">
            <a:gsLst>
              <a:gs pos="0">
                <a:srgbClr val="FF3300">
                  <a:gamma/>
                  <a:shade val="46275"/>
                  <a:invGamma/>
                </a:srgbClr>
              </a:gs>
              <a:gs pos="50000">
                <a:srgbClr val="FF0000"/>
              </a:gs>
              <a:gs pos="100000">
                <a:srgbClr val="FF3300">
                  <a:gamma/>
                  <a:shade val="46275"/>
                  <a:invGamma/>
                </a:srgbClr>
              </a:gs>
            </a:gsLst>
            <a:lin ang="5400000" scaled="1"/>
          </a:gradFill>
        </p:spPr>
        <p:txBody>
          <a:bodyPr/>
          <a:lstStyle/>
          <a:p>
            <a:pPr eaLnBrk="1" hangingPunct="1">
              <a:defRPr/>
            </a:pPr>
            <a:r>
              <a:rPr kumimoji="1" lang="ar-JO" altLang="ja-JP" sz="4800" dirty="0">
                <a:ea typeface="ＭＳ Ｐゴシック" charset="0"/>
              </a:rPr>
              <a:t>"الحياة في الدم"</a:t>
            </a:r>
            <a:endParaRPr kumimoji="1" lang="en-US" sz="4800" dirty="0">
              <a:ea typeface="ＭＳ Ｐゴシック" charset="0"/>
            </a:endParaRPr>
          </a:p>
        </p:txBody>
      </p:sp>
      <p:sp>
        <p:nvSpPr>
          <p:cNvPr id="445445" name="Rectangle 1029"/>
          <p:cNvSpPr>
            <a:spLocks noChangeArrowheads="1"/>
          </p:cNvSpPr>
          <p:nvPr/>
        </p:nvSpPr>
        <p:spPr bwMode="auto">
          <a:xfrm>
            <a:off x="755650" y="1733550"/>
            <a:ext cx="8137525" cy="4648200"/>
          </a:xfrm>
          <a:prstGeom prst="rect">
            <a:avLst/>
          </a:prstGeom>
          <a:noFill/>
          <a:ln w="9525">
            <a:noFill/>
            <a:miter lim="800000"/>
            <a:headEnd/>
            <a:tailEnd/>
          </a:ln>
          <a:effectLst/>
        </p:spPr>
        <p:txBody>
          <a:bodyPr/>
          <a:lstStyle/>
          <a:p>
            <a:pPr algn="ctr" defTabSz="914400" fontAlgn="base">
              <a:lnSpc>
                <a:spcPct val="80000"/>
              </a:lnSpc>
              <a:spcBef>
                <a:spcPct val="20000"/>
              </a:spcBef>
              <a:spcAft>
                <a:spcPct val="0"/>
              </a:spcAft>
              <a:buClr>
                <a:srgbClr val="FFCC00"/>
              </a:buClr>
              <a:buSzPct val="70000"/>
              <a:defRPr/>
            </a:pPr>
            <a:r>
              <a:rPr kumimoji="1" lang="ar-JO" altLang="ja-JP" sz="4400" b="1" dirty="0">
                <a:solidFill>
                  <a:srgbClr val="FFFFFF"/>
                </a:solidFill>
                <a:effectLst>
                  <a:glow rad="228600">
                    <a:srgbClr val="000514"/>
                  </a:glow>
                </a:effectLst>
                <a:latin typeface="Arial"/>
                <a:ea typeface="ＭＳ Ｐゴシック" charset="0"/>
                <a:cs typeface="Arial"/>
              </a:rPr>
              <a:t>"أَنَّ حَيَاةَ الْجَسَدِ </a:t>
            </a:r>
          </a:p>
          <a:p>
            <a:pPr algn="ctr" defTabSz="914400" fontAlgn="base">
              <a:lnSpc>
                <a:spcPct val="80000"/>
              </a:lnSpc>
              <a:spcBef>
                <a:spcPct val="20000"/>
              </a:spcBef>
              <a:spcAft>
                <a:spcPct val="0"/>
              </a:spcAft>
              <a:buClr>
                <a:srgbClr val="FFCC00"/>
              </a:buClr>
              <a:buSzPct val="70000"/>
              <a:defRPr/>
            </a:pPr>
            <a:r>
              <a:rPr kumimoji="1" lang="ar-JO" altLang="ja-JP" sz="4400" b="1" dirty="0">
                <a:solidFill>
                  <a:srgbClr val="FFFFFF"/>
                </a:solidFill>
                <a:effectLst>
                  <a:glow rad="228600">
                    <a:srgbClr val="000514"/>
                  </a:glow>
                </a:effectLst>
                <a:latin typeface="Arial"/>
                <a:ea typeface="ＭＳ Ｐゴシック" charset="0"/>
                <a:cs typeface="Arial"/>
              </a:rPr>
              <a:t>هِيَ فِي الدَّمِ.</a:t>
            </a:r>
          </a:p>
          <a:p>
            <a:pPr algn="ctr" defTabSz="914400" fontAlgn="base">
              <a:lnSpc>
                <a:spcPct val="80000"/>
              </a:lnSpc>
              <a:spcBef>
                <a:spcPct val="20000"/>
              </a:spcBef>
              <a:spcAft>
                <a:spcPct val="0"/>
              </a:spcAft>
              <a:buClr>
                <a:srgbClr val="FFCC00"/>
              </a:buClr>
              <a:buSzPct val="70000"/>
              <a:defRPr/>
            </a:pPr>
            <a:r>
              <a:rPr kumimoji="1" lang="ar-JO" altLang="ja-JP" sz="4400" b="1" dirty="0">
                <a:solidFill>
                  <a:srgbClr val="FFFFFF"/>
                </a:solidFill>
                <a:effectLst>
                  <a:glow rad="228600">
                    <a:srgbClr val="000514"/>
                  </a:glow>
                </a:effectLst>
                <a:latin typeface="Arial"/>
                <a:ea typeface="ＭＳ Ｐゴシック" charset="0"/>
                <a:cs typeface="Arial"/>
              </a:rPr>
              <a:t> لِهَذَا وَهَبْتُكُمْ إِيَّاهُ</a:t>
            </a:r>
          </a:p>
          <a:p>
            <a:pPr algn="ctr" defTabSz="914400" fontAlgn="base">
              <a:lnSpc>
                <a:spcPct val="80000"/>
              </a:lnSpc>
              <a:spcBef>
                <a:spcPct val="20000"/>
              </a:spcBef>
              <a:spcAft>
                <a:spcPct val="0"/>
              </a:spcAft>
              <a:buClr>
                <a:srgbClr val="FFCC00"/>
              </a:buClr>
              <a:buSzPct val="70000"/>
              <a:defRPr/>
            </a:pPr>
            <a:r>
              <a:rPr kumimoji="1" lang="ar-JO" altLang="ja-JP" sz="4400" b="1" dirty="0">
                <a:solidFill>
                  <a:srgbClr val="FFFFFF"/>
                </a:solidFill>
                <a:effectLst>
                  <a:glow rad="228600">
                    <a:srgbClr val="000514"/>
                  </a:glow>
                </a:effectLst>
                <a:latin typeface="Arial"/>
                <a:ea typeface="ＭＳ Ｐゴシック" charset="0"/>
                <a:cs typeface="Arial"/>
              </a:rPr>
              <a:t> لِتُكَفِّرُوا عَنْ نُفُوسِكُمْ،</a:t>
            </a:r>
          </a:p>
          <a:p>
            <a:pPr algn="ctr" defTabSz="914400" fontAlgn="base">
              <a:lnSpc>
                <a:spcPct val="80000"/>
              </a:lnSpc>
              <a:spcBef>
                <a:spcPct val="20000"/>
              </a:spcBef>
              <a:spcAft>
                <a:spcPct val="0"/>
              </a:spcAft>
              <a:buClr>
                <a:srgbClr val="FFCC00"/>
              </a:buClr>
              <a:buSzPct val="70000"/>
              <a:defRPr/>
            </a:pPr>
            <a:r>
              <a:rPr kumimoji="1" lang="ar-JO" altLang="ja-JP" sz="4400" b="1" dirty="0">
                <a:solidFill>
                  <a:srgbClr val="FFFFFF"/>
                </a:solidFill>
                <a:effectLst>
                  <a:glow rad="228600">
                    <a:srgbClr val="000514"/>
                  </a:glow>
                </a:effectLst>
                <a:latin typeface="Arial"/>
                <a:ea typeface="ＭＳ Ｐゴシック" charset="0"/>
                <a:cs typeface="Arial"/>
              </a:rPr>
              <a:t> لأَنَّ الدَّمَ يُكَفِّرُ عَنِ النَّفْسِ"</a:t>
            </a:r>
          </a:p>
          <a:p>
            <a:pPr algn="ctr" defTabSz="914400" fontAlgn="base">
              <a:lnSpc>
                <a:spcPct val="80000"/>
              </a:lnSpc>
              <a:spcBef>
                <a:spcPct val="20000"/>
              </a:spcBef>
              <a:spcAft>
                <a:spcPct val="0"/>
              </a:spcAft>
              <a:buClr>
                <a:srgbClr val="FFCC00"/>
              </a:buClr>
              <a:buSzPct val="70000"/>
              <a:defRPr/>
            </a:pPr>
            <a:r>
              <a:rPr kumimoji="1" lang="ar-JO" sz="4400" b="1" dirty="0">
                <a:solidFill>
                  <a:srgbClr val="FFFFFF"/>
                </a:solidFill>
                <a:effectLst>
                  <a:glow rad="228600">
                    <a:srgbClr val="000514"/>
                  </a:glow>
                </a:effectLst>
                <a:latin typeface="Arial"/>
                <a:ea typeface="ＭＳ Ｐゴシック" charset="0"/>
                <a:cs typeface="Arial"/>
              </a:rPr>
              <a:t>(لا 17: 11).</a:t>
            </a:r>
            <a:endParaRPr kumimoji="1" lang="en-US" sz="4400" b="1" dirty="0">
              <a:solidFill>
                <a:srgbClr val="FFFFFF"/>
              </a:solidFill>
              <a:effectLst>
                <a:glow rad="228600">
                  <a:srgbClr val="000514"/>
                </a:glow>
              </a:effectLst>
              <a:latin typeface="Arial"/>
              <a:ea typeface="ＭＳ Ｐゴシック" charset="0"/>
              <a:cs typeface="Arial"/>
            </a:endParaRPr>
          </a:p>
        </p:txBody>
      </p:sp>
      <p:sp>
        <p:nvSpPr>
          <p:cNvPr id="5" name="Text Box 9"/>
          <p:cNvSpPr txBox="1">
            <a:spLocks noChangeArrowheads="1"/>
          </p:cNvSpPr>
          <p:nvPr/>
        </p:nvSpPr>
        <p:spPr bwMode="auto">
          <a:xfrm>
            <a:off x="8212640" y="76200"/>
            <a:ext cx="848310" cy="461665"/>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ar-JO" sz="2400" b="1" kern="0" dirty="0">
                <a:solidFill>
                  <a:srgbClr val="FFFFFF"/>
                </a:solidFill>
                <a:effectLst>
                  <a:outerShdw blurRad="38100" dist="38100" dir="2700000" algn="tl">
                    <a:srgbClr val="000000"/>
                  </a:outerShdw>
                </a:effectLst>
                <a:latin typeface="Arial" charset="0"/>
              </a:rPr>
              <a:t>127 أ</a:t>
            </a:r>
            <a:endParaRPr lang="en-US" sz="2400" b="1" kern="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182638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445"/>
                                        </p:tgtEl>
                                        <p:attrNameLst>
                                          <p:attrName>style.visibility</p:attrName>
                                        </p:attrNameLst>
                                      </p:cBhvr>
                                      <p:to>
                                        <p:strVal val="visible"/>
                                      </p:to>
                                    </p:set>
                                    <p:animEffect transition="in" filter="fade">
                                      <p:cBhvr>
                                        <p:cTn id="7" dur="1000"/>
                                        <p:tgtEl>
                                          <p:spTgt spid="445445"/>
                                        </p:tgtEl>
                                      </p:cBhvr>
                                    </p:animEffect>
                                    <p:anim calcmode="lin" valueType="num">
                                      <p:cBhvr>
                                        <p:cTn id="8" dur="1000" fill="hold"/>
                                        <p:tgtEl>
                                          <p:spTgt spid="445445"/>
                                        </p:tgtEl>
                                        <p:attrNameLst>
                                          <p:attrName>ppt_x</p:attrName>
                                        </p:attrNameLst>
                                      </p:cBhvr>
                                      <p:tavLst>
                                        <p:tav tm="0">
                                          <p:val>
                                            <p:strVal val="#ppt_x"/>
                                          </p:val>
                                        </p:tav>
                                        <p:tav tm="100000">
                                          <p:val>
                                            <p:strVal val="#ppt_x"/>
                                          </p:val>
                                        </p:tav>
                                      </p:tavLst>
                                    </p:anim>
                                    <p:anim calcmode="lin" valueType="num">
                                      <p:cBhvr>
                                        <p:cTn id="9" dur="1000" fill="hold"/>
                                        <p:tgtEl>
                                          <p:spTgt spid="445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28600">
                    <a:srgbClr val="000000"/>
                  </a:glow>
                </a:effectLst>
                <a:latin typeface="Arial"/>
                <a:ea typeface="Times New Roman" pitchFamily="-111" charset="0"/>
                <a:cs typeface="Arial"/>
              </a:rPr>
              <a:t>عبرانيين 9: 12</a:t>
            </a:r>
            <a:endParaRPr lang="en-US" sz="2800" b="1" dirty="0">
              <a:solidFill>
                <a:srgbClr val="FFFFFF"/>
              </a:solidFill>
              <a:effectLst>
                <a:glow rad="228600">
                  <a:srgbClr val="000000"/>
                </a:glow>
              </a:effectLst>
              <a:latin typeface="Arial"/>
              <a:ea typeface="Times New Roman" pitchFamily="-111" charset="0"/>
              <a:cs typeface="Arial"/>
            </a:endParaRPr>
          </a:p>
        </p:txBody>
      </p:sp>
      <p:sp>
        <p:nvSpPr>
          <p:cNvPr id="164869" name="Text Box 5"/>
          <p:cNvSpPr txBox="1">
            <a:spLocks noChangeArrowheads="1"/>
          </p:cNvSpPr>
          <p:nvPr/>
        </p:nvSpPr>
        <p:spPr bwMode="auto">
          <a:xfrm>
            <a:off x="381000" y="1812925"/>
            <a:ext cx="81534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cs typeface="Arial"/>
              </a:rPr>
              <a:t>"فَإِلَى «قُدْسِ الأَقْدَاسِ» فِي هَذِهِ الْخَيْمَةِ،</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cs typeface="Arial"/>
              </a:rPr>
              <a:t> دَخَلَ الْمَسِيحُ مَرَّةً وَاحِدَةً،</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cs typeface="Arial"/>
              </a:rPr>
              <a:t> حَامِلاً دَمَ نَفْسِهِ، لَا دَمَ تُيُوسٍ وَعُجُولٍ.</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cs typeface="Arial"/>
              </a:rPr>
              <a:t> وَذَلِكَ بَعْدَمَا سَفَكَ دَمَهُ عِوَضاً عَنَّا.</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cs typeface="Arial"/>
              </a:rPr>
              <a:t> فَحَقَّقَ فِدَاءً أَبَدِيًّا"</a:t>
            </a:r>
            <a:endParaRPr lang="en-US" sz="3600" b="1" i="1" dirty="0">
              <a:solidFill>
                <a:srgbClr val="FFFFFF"/>
              </a:solidFill>
              <a:effectLst>
                <a:glow rad="228600">
                  <a:srgbClr val="000000"/>
                </a:glow>
              </a:effectLst>
              <a:latin typeface="Arial"/>
              <a:cs typeface="Arial"/>
            </a:endParaRPr>
          </a:p>
        </p:txBody>
      </p:sp>
      <p:sp>
        <p:nvSpPr>
          <p:cNvPr id="300036" name="Rectangle 6"/>
          <p:cNvSpPr>
            <a:spLocks noGrp="1" noChangeArrowheads="1"/>
          </p:cNvSpPr>
          <p:nvPr>
            <p:ph type="title" idx="4294967295"/>
          </p:nvPr>
        </p:nvSpPr>
        <p:spPr>
          <a:xfrm>
            <a:off x="0" y="609600"/>
            <a:ext cx="9144000" cy="1143000"/>
          </a:xfrm>
        </p:spPr>
        <p:txBody>
          <a:bodyPr/>
          <a:lstStyle/>
          <a:p>
            <a:pPr eaLnBrk="1" hangingPunct="1"/>
            <a:r>
              <a:rPr lang="ar-JO" sz="3600" b="1" dirty="0">
                <a:solidFill>
                  <a:srgbClr val="FFFF00"/>
                </a:solidFill>
                <a:effectLst>
                  <a:glow rad="228600">
                    <a:schemeClr val="tx1"/>
                  </a:glow>
                </a:effectLst>
                <a:latin typeface="Arial" charset="0"/>
                <a:ea typeface="ＭＳ Ｐゴシック" charset="0"/>
              </a:rPr>
              <a:t>مرّة واحدة سفك دمه من أجل الجميع</a:t>
            </a:r>
            <a:endParaRPr lang="en-US" sz="4000" dirty="0">
              <a:solidFill>
                <a:srgbClr val="FFFF00"/>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3404137596"/>
      </p:ext>
    </p:extLst>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28600">
                    <a:srgbClr val="000000"/>
                  </a:glow>
                </a:effectLst>
                <a:latin typeface="Arial"/>
                <a:ea typeface="Times New Roman" pitchFamily="-111" charset="0"/>
                <a:cs typeface="Arial"/>
              </a:rPr>
              <a:t>عبرانيين 9: 25</a:t>
            </a:r>
            <a:endParaRPr lang="en-US" sz="2800" b="1" dirty="0">
              <a:solidFill>
                <a:srgbClr val="FFFFFF"/>
              </a:solidFill>
              <a:effectLst>
                <a:glow rad="228600">
                  <a:srgbClr val="000000"/>
                </a:glow>
              </a:effectLst>
              <a:latin typeface="Arial"/>
              <a:ea typeface="Times New Roman" pitchFamily="-111" charset="0"/>
              <a:cs typeface="Arial"/>
            </a:endParaRPr>
          </a:p>
        </p:txBody>
      </p:sp>
      <p:sp>
        <p:nvSpPr>
          <p:cNvPr id="165893" name="Text Box 5"/>
          <p:cNvSpPr txBox="1">
            <a:spLocks noChangeArrowheads="1"/>
          </p:cNvSpPr>
          <p:nvPr/>
        </p:nvSpPr>
        <p:spPr bwMode="auto">
          <a:xfrm>
            <a:off x="381000" y="1812925"/>
            <a:ext cx="81534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"وَهُوَ لَمْ يَدْخُلْ لِيُقَدِّمَ نَفْسَهُ</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 ذَبِيحَةً مَرَّةً بَعْدَ مَرَّةٍ،</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 كَمَا كَانَ الْكَاهِنُ الأَعْلَى</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 عَلَى الأَرْضِ يَدْخُلُ مَرَّةً كُلَّ</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 سَنَةٍ إِلَى «قُدْسِ الأَقْدَاسِ» بِدَمٍ غَيْرِ دَمِهِ"</a:t>
            </a:r>
            <a:endParaRPr lang="en-US" sz="3600" b="1" i="1" dirty="0">
              <a:solidFill>
                <a:srgbClr val="FFFFFF"/>
              </a:solidFill>
              <a:effectLst>
                <a:glow rad="228600">
                  <a:srgbClr val="000000"/>
                </a:glow>
              </a:effectLst>
              <a:latin typeface="Arial"/>
              <a:ea typeface="Times New Roman" pitchFamily="-111" charset="0"/>
              <a:cs typeface="Arial"/>
            </a:endParaRP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8"/>
              </a:schemeClr>
            </a:outerShdw>
          </a:effectLst>
        </p:spPr>
        <p:txBody>
          <a:bodyPr anchor="t">
            <a:spAutoFit/>
          </a:bodyPr>
          <a:lstStyle/>
          <a:p>
            <a:pPr eaLnBrk="1" hangingPunct="1">
              <a:spcBef>
                <a:spcPct val="50000"/>
              </a:spcBef>
              <a:defRPr/>
            </a:pPr>
            <a:r>
              <a:rPr lang="ar-JO" sz="4000" b="1" dirty="0">
                <a:solidFill>
                  <a:srgbClr val="FFFF00"/>
                </a:solidFill>
                <a:effectLst>
                  <a:glow rad="228600">
                    <a:schemeClr val="tx1"/>
                  </a:glow>
                </a:effectLst>
                <a:ea typeface="ＭＳ Ｐゴシック" charset="0"/>
              </a:rPr>
              <a:t>ليس بحاجة بعد الآن لمزيد من الكفارات</a:t>
            </a:r>
            <a:endParaRPr lang="en-US" sz="3600" b="1" dirty="0">
              <a:solidFill>
                <a:srgbClr val="FFFF00"/>
              </a:solidFill>
              <a:effectLst>
                <a:glow rad="228600">
                  <a:schemeClr val="tx1"/>
                </a:glow>
              </a:effectLst>
              <a:ea typeface="ＭＳ Ｐゴシック" charset="0"/>
            </a:endParaRPr>
          </a:p>
        </p:txBody>
      </p:sp>
    </p:spTree>
    <p:extLst>
      <p:ext uri="{BB962C8B-B14F-4D97-AF65-F5344CB8AC3E}">
        <p14:creationId xmlns:p14="http://schemas.microsoft.com/office/powerpoint/2010/main" val="94935310"/>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28600">
                    <a:srgbClr val="000000"/>
                  </a:glow>
                </a:effectLst>
                <a:latin typeface="Arial"/>
                <a:ea typeface="Times New Roman" pitchFamily="-111" charset="0"/>
                <a:cs typeface="Arial"/>
              </a:rPr>
              <a:t>عبرانيين 9: 26</a:t>
            </a:r>
            <a:endParaRPr lang="en-US" sz="2800" b="1" dirty="0">
              <a:solidFill>
                <a:srgbClr val="FFFFFF"/>
              </a:solidFill>
              <a:effectLst>
                <a:glow rad="228600">
                  <a:srgbClr val="000000"/>
                </a:glow>
              </a:effectLst>
              <a:latin typeface="Arial"/>
              <a:ea typeface="Times New Roman" pitchFamily="-111" charset="0"/>
              <a:cs typeface="Arial"/>
            </a:endParaRPr>
          </a:p>
        </p:txBody>
      </p:sp>
      <p:sp>
        <p:nvSpPr>
          <p:cNvPr id="166917" name="Text Box 5"/>
          <p:cNvSpPr txBox="1">
            <a:spLocks noChangeArrowheads="1"/>
          </p:cNvSpPr>
          <p:nvPr/>
        </p:nvSpPr>
        <p:spPr bwMode="auto">
          <a:xfrm>
            <a:off x="381000" y="1812925"/>
            <a:ext cx="81534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"وَإلَّا لَكَانَ يَجِبُ أَنْ يَمُوتَ الْمَسِيحُ</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 مُتَأَلِّماً مَرَّاتٍ كَثِيرَةً مُنْذُ تَأْسِيسِ الْعَالَمِ.</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 وَلَكِنَّهُ الآنَ، عِنْدَ انْتِهَاءِ الأَزْمِنَةِ،</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 ظَهَرَ مَرَّةً وَاحِدَةً لِيُبْطِلَ</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ea typeface="Times New Roman" pitchFamily="-111" charset="0"/>
                <a:cs typeface="Arial"/>
              </a:rPr>
              <a:t> قُوَّةَ الْخَطِيئَةِ بِتَقْدِيمِ نَفْسِهِ ذَبِيحَةً لِلهِ"</a:t>
            </a:r>
            <a:endParaRPr lang="en-US" sz="3600" b="1" i="1" dirty="0">
              <a:solidFill>
                <a:srgbClr val="FFFFFF"/>
              </a:solidFill>
              <a:effectLst>
                <a:glow rad="228600">
                  <a:srgbClr val="000000"/>
                </a:glow>
              </a:effectLst>
              <a:latin typeface="Arial"/>
              <a:ea typeface="Times New Roman" pitchFamily="-111" charset="0"/>
              <a:cs typeface="Arial"/>
            </a:endParaRP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600" b="1" dirty="0">
                <a:solidFill>
                  <a:srgbClr val="FFFF00"/>
                </a:solidFill>
                <a:effectLst>
                  <a:glow rad="228600">
                    <a:schemeClr val="tx1"/>
                  </a:glow>
                </a:effectLst>
                <a:ea typeface="ＭＳ Ｐゴシック" charset="0"/>
              </a:rPr>
              <a:t>أزيلت الخطية وليس (فقط غير مغطاة)</a:t>
            </a:r>
            <a:endParaRPr lang="en-US" sz="3600" b="1" dirty="0">
              <a:solidFill>
                <a:srgbClr val="FFFF00"/>
              </a:solidFill>
              <a:effectLst>
                <a:glow rad="228600">
                  <a:schemeClr val="tx1"/>
                </a:glow>
              </a:effectLst>
              <a:ea typeface="ＭＳ Ｐゴシック" charset="0"/>
            </a:endParaRPr>
          </a:p>
        </p:txBody>
      </p:sp>
    </p:spTree>
    <p:extLst>
      <p:ext uri="{BB962C8B-B14F-4D97-AF65-F5344CB8AC3E}">
        <p14:creationId xmlns:p14="http://schemas.microsoft.com/office/powerpoint/2010/main" val="282228017"/>
      </p:ext>
    </p:extLst>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28600">
                    <a:srgbClr val="000000"/>
                  </a:glow>
                </a:effectLst>
                <a:latin typeface="Arial"/>
                <a:ea typeface="Times New Roman" pitchFamily="-111" charset="0"/>
                <a:cs typeface="Arial"/>
              </a:rPr>
              <a:t>عبرانيين 10: 12</a:t>
            </a:r>
            <a:endParaRPr lang="en-US" sz="2800" b="1" dirty="0">
              <a:solidFill>
                <a:srgbClr val="FFFFFF"/>
              </a:solidFill>
              <a:effectLst>
                <a:glow rad="228600">
                  <a:srgbClr val="000000"/>
                </a:glow>
              </a:effectLst>
              <a:latin typeface="Arial"/>
              <a:ea typeface="Times New Roman" pitchFamily="-111" charset="0"/>
              <a:cs typeface="Arial"/>
            </a:endParaRPr>
          </a:p>
        </p:txBody>
      </p:sp>
      <p:sp>
        <p:nvSpPr>
          <p:cNvPr id="167941" name="Text Box 5"/>
          <p:cNvSpPr txBox="1">
            <a:spLocks noChangeArrowheads="1"/>
          </p:cNvSpPr>
          <p:nvPr/>
        </p:nvSpPr>
        <p:spPr bwMode="auto">
          <a:xfrm>
            <a:off x="381000" y="1812925"/>
            <a:ext cx="81534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cs typeface="Arial"/>
              </a:rPr>
              <a:t>"وَلَكِنَّ الْمَسِيحَ، رَئِيسَ كَهَنَتِنَا،</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cs typeface="Arial"/>
              </a:rPr>
              <a:t> قَدَّمَ ذَبِيحَةً وَاحِدَةً عَنِ الْخَطَايَا،</a:t>
            </a:r>
          </a:p>
          <a:p>
            <a:pPr algn="r" defTabSz="914400" fontAlgn="base">
              <a:spcBef>
                <a:spcPct val="50000"/>
              </a:spcBef>
              <a:spcAft>
                <a:spcPct val="0"/>
              </a:spcAft>
              <a:defRPr/>
            </a:pPr>
            <a:r>
              <a:rPr lang="ar-JO" sz="3600" b="1" i="1" dirty="0">
                <a:solidFill>
                  <a:srgbClr val="FFFFFF"/>
                </a:solidFill>
                <a:effectLst>
                  <a:glow rad="228600">
                    <a:srgbClr val="000000"/>
                  </a:glow>
                </a:effectLst>
                <a:latin typeface="Arial"/>
                <a:cs typeface="Arial"/>
              </a:rPr>
              <a:t> ثُمَّ جَلَسَ إِلَى الأَبَدِ عَنْ يَمِينِ اللهِ"</a:t>
            </a:r>
            <a:endParaRPr lang="en-US" sz="3600" b="1" i="1" dirty="0">
              <a:solidFill>
                <a:srgbClr val="FFFFFF"/>
              </a:solidFill>
              <a:effectLst>
                <a:glow rad="228600">
                  <a:srgbClr val="000000"/>
                </a:glow>
              </a:effectLst>
              <a:latin typeface="Arial"/>
              <a:cs typeface="Arial"/>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600" b="1" dirty="0">
                <a:solidFill>
                  <a:srgbClr val="FFFF00"/>
                </a:solidFill>
                <a:effectLst>
                  <a:glow rad="228600">
                    <a:schemeClr val="tx1"/>
                  </a:glow>
                </a:effectLst>
              </a:rPr>
              <a:t>مقعد في قدس الأقداس؟</a:t>
            </a:r>
            <a:endParaRPr lang="en-US" sz="3600" b="1" dirty="0">
              <a:solidFill>
                <a:srgbClr val="FFFF00"/>
              </a:solidFill>
              <a:effectLst>
                <a:glow rad="228600">
                  <a:schemeClr val="tx1"/>
                </a:glow>
              </a:effectLst>
            </a:endParaRPr>
          </a:p>
        </p:txBody>
      </p:sp>
    </p:spTree>
    <p:extLst>
      <p:ext uri="{BB962C8B-B14F-4D97-AF65-F5344CB8AC3E}">
        <p14:creationId xmlns:p14="http://schemas.microsoft.com/office/powerpoint/2010/main" val="3636301711"/>
      </p:ext>
    </p:extLst>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١٨</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983293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232" y="1529332"/>
            <a:ext cx="9144000" cy="6007100"/>
          </a:xfrm>
          <a:prstGeom prst="rect">
            <a:avLst/>
          </a:prstGeom>
        </p:spPr>
      </p:pic>
      <p:sp>
        <p:nvSpPr>
          <p:cNvPr id="2" name="Title 1"/>
          <p:cNvSpPr>
            <a:spLocks noGrp="1"/>
          </p:cNvSpPr>
          <p:nvPr>
            <p:ph type="ctrTitle"/>
          </p:nvPr>
        </p:nvSpPr>
        <p:spPr>
          <a:xfrm>
            <a:off x="25232" y="5712027"/>
            <a:ext cx="8816975" cy="1025419"/>
          </a:xfrm>
        </p:spPr>
        <p:txBody>
          <a:bodyPr rtlCol="0">
            <a:noAutofit/>
          </a:bodyPr>
          <a:lstStyle/>
          <a:p>
            <a:pPr eaLnBrk="1" fontAlgn="auto" hangingPunct="1">
              <a:spcAft>
                <a:spcPts val="0"/>
              </a:spcAft>
              <a:defRPr/>
            </a:pPr>
            <a:r>
              <a:rPr lang="ar-JO" sz="4800" b="1" dirty="0">
                <a:solidFill>
                  <a:schemeClr val="bg1"/>
                </a:solidFill>
                <a:effectLst>
                  <a:outerShdw blurRad="50800" dist="38100" dir="10800000" algn="r" rotWithShape="0">
                    <a:prstClr val="black">
                      <a:alpha val="40000"/>
                    </a:prstClr>
                  </a:outerShdw>
                </a:effectLst>
                <a:latin typeface="Arial"/>
                <a:ea typeface="+mj-ea"/>
                <a:cs typeface="Arial"/>
              </a:rPr>
              <a:t>الشذوذ الجنسي</a:t>
            </a:r>
            <a:endParaRPr lang="en-US" sz="32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
        <p:nvSpPr>
          <p:cNvPr id="4" name="Rectangle 2"/>
          <p:cNvSpPr txBox="1">
            <a:spLocks noChangeArrowheads="1"/>
          </p:cNvSpPr>
          <p:nvPr/>
        </p:nvSpPr>
        <p:spPr bwMode="auto">
          <a:xfrm>
            <a:off x="1261533" y="0"/>
            <a:ext cx="6484270" cy="295221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latin typeface="Arial" panose="020B0604020202020204" pitchFamily="34" charset="0"/>
                <a:ea typeface="ＭＳ Ｐゴシック" charset="0"/>
                <a:cs typeface="Arial" panose="020B0604020202020204" pitchFamily="34" charset="0"/>
              </a:rPr>
              <a:t>"لَا تُضَاجِعْ ذَكَراً</a:t>
            </a:r>
          </a:p>
          <a:p>
            <a:pPr>
              <a:defRPr/>
            </a:pPr>
            <a:r>
              <a:rPr lang="ar-JO" sz="2800" b="1" dirty="0">
                <a:effectLst/>
                <a:latin typeface="Arial" panose="020B0604020202020204" pitchFamily="34" charset="0"/>
                <a:ea typeface="ＭＳ Ｐゴシック" charset="0"/>
                <a:cs typeface="Arial" panose="020B0604020202020204" pitchFamily="34" charset="0"/>
              </a:rPr>
              <a:t> مُضَاجَعَةَ امْرَأَةٍ.</a:t>
            </a:r>
          </a:p>
          <a:p>
            <a:pPr>
              <a:defRPr/>
            </a:pPr>
            <a:r>
              <a:rPr lang="ar-JO" sz="2800" b="1" dirty="0">
                <a:effectLst/>
                <a:latin typeface="Arial" panose="020B0604020202020204" pitchFamily="34" charset="0"/>
                <a:ea typeface="ＭＳ Ｐゴシック" charset="0"/>
                <a:cs typeface="Arial" panose="020B0604020202020204" pitchFamily="34" charset="0"/>
              </a:rPr>
              <a:t> إِنَّهَا رَجَاسَةٌ"</a:t>
            </a:r>
            <a:endParaRPr lang="en-US" sz="2400" b="1" dirty="0">
              <a:effectLst/>
              <a:latin typeface="Arial" charset="0"/>
              <a:ea typeface="ＭＳ Ｐゴシック" charset="0"/>
              <a:cs typeface="ＭＳ Ｐゴシック" charset="0"/>
            </a:endParaRPr>
          </a:p>
          <a:p>
            <a:pPr>
              <a:defRPr/>
            </a:pPr>
            <a:r>
              <a:rPr lang="en-US" sz="2400" b="1" i="1" dirty="0">
                <a:effectLst/>
                <a:latin typeface="Arial" charset="0"/>
                <a:ea typeface="ＭＳ Ｐゴシック" charset="0"/>
                <a:cs typeface="ＭＳ Ｐゴシック" charset="0"/>
              </a:rPr>
              <a:t> </a:t>
            </a:r>
            <a:r>
              <a:rPr lang="en-US" sz="2400" b="1" i="1" dirty="0">
                <a:latin typeface="Arial" charset="0"/>
                <a:ea typeface="ＭＳ Ｐゴシック" charset="0"/>
                <a:cs typeface="ＭＳ Ｐゴシック" charset="0"/>
              </a:rPr>
              <a:t>——</a:t>
            </a:r>
            <a:r>
              <a:rPr lang="ar-JO" sz="2400" b="1" i="1" dirty="0">
                <a:effectLst/>
                <a:latin typeface="Arial" panose="020B0604020202020204" pitchFamily="34" charset="0"/>
                <a:ea typeface="ＭＳ Ｐゴシック" charset="0"/>
                <a:cs typeface="Arial" panose="020B0604020202020204" pitchFamily="34" charset="0"/>
              </a:rPr>
              <a:t> لاويين 18: 22 </a:t>
            </a:r>
            <a:r>
              <a:rPr lang="en-US" sz="2400" b="1" i="1" dirty="0">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29079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١٩</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598252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ar-JO" sz="2000" b="1" dirty="0">
                <a:latin typeface="Arial" charset="0"/>
                <a:ea typeface="ＭＳ Ｐゴシック" charset="0"/>
                <a:cs typeface="Arial" charset="0"/>
              </a:rPr>
              <a:t>"إِنَّ الْمَسِيحَ قَدْ حَرَّرَنَا وَأَطْلَقَنَا فِي سَبِيلِ الْحُرِّيَّةِ. فَاثْبُتُوا إِذَنْ، وَلا تَعُودُوا إِلَى الارْتِبَاكِ بِنِيرِ الْعُبُودِيَّةِ" </a:t>
            </a:r>
            <a:br>
              <a:rPr lang="ar-JO" sz="2000" b="1" dirty="0">
                <a:latin typeface="Arial" charset="0"/>
                <a:ea typeface="ＭＳ Ｐゴシック" charset="0"/>
                <a:cs typeface="Arial" charset="0"/>
              </a:rPr>
            </a:br>
            <a:r>
              <a:rPr lang="ar-JO" sz="2000" b="1" dirty="0">
                <a:latin typeface="Arial" charset="0"/>
                <a:ea typeface="ＭＳ Ｐゴシック" charset="0"/>
                <a:cs typeface="Arial" charset="0"/>
              </a:rPr>
              <a:t>(غل 5: 1).</a:t>
            </a:r>
            <a:endParaRPr lang="en-US" sz="2000" b="1" dirty="0">
              <a:latin typeface="Arial" charset="0"/>
              <a:ea typeface="ＭＳ Ｐゴシック" charset="0"/>
              <a:cs typeface="Arial" charset="0"/>
            </a:endParaRPr>
          </a:p>
        </p:txBody>
      </p:sp>
      <p:sp>
        <p:nvSpPr>
          <p:cNvPr id="6" name="Title 1"/>
          <p:cNvSpPr txBox="1">
            <a:spLocks/>
          </p:cNvSpPr>
          <p:nvPr/>
        </p:nvSpPr>
        <p:spPr bwMode="auto">
          <a:xfrm>
            <a:off x="0" y="-10444"/>
            <a:ext cx="9144000" cy="703140"/>
          </a:xfrm>
          <a:prstGeom prst="rect">
            <a:avLst/>
          </a:prstGeom>
          <a:solidFill>
            <a:schemeClr val="tx1"/>
          </a:solidFill>
          <a:ln>
            <a:noFill/>
          </a:ln>
          <a:extLst>
            <a:ext uri="{FAA26D3D-D897-4be2-8F04-BA451C77F1D7}">
              <ma14:placeholderFlag xmlns="" xmlns:ma14="http://schemas.microsoft.com/office/mac/drawingml/2011/main"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defRPr/>
            </a:pPr>
            <a:r>
              <a:rPr lang="ar-JO" sz="3200" b="1" dirty="0">
                <a:solidFill>
                  <a:srgbClr val="CB4CD3"/>
                </a:solidFill>
                <a:effectLst>
                  <a:glow rad="50800">
                    <a:srgbClr val="000000"/>
                  </a:glow>
                </a:effectLst>
                <a:latin typeface="Arial" charset="0"/>
                <a:ea typeface="ＭＳ Ｐゴシック" charset="0"/>
                <a:cs typeface="Arial" charset="0"/>
              </a:rPr>
              <a:t>لا سجون أو معتقلات في شريعة موسى</a:t>
            </a:r>
            <a:endParaRPr lang="en-US" sz="3200" b="1" dirty="0">
              <a:solidFill>
                <a:srgbClr val="CB4CD3"/>
              </a:solidFill>
              <a:effectLst>
                <a:glow rad="508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3264336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4" name="Title 1"/>
          <p:cNvSpPr>
            <a:spLocks noGrp="1"/>
          </p:cNvSpPr>
          <p:nvPr>
            <p:ph type="title"/>
          </p:nvPr>
        </p:nvSpPr>
        <p:spPr>
          <a:xfrm>
            <a:off x="25400" y="5229225"/>
            <a:ext cx="9144000" cy="1655763"/>
          </a:xfrm>
          <a:solidFill>
            <a:srgbClr val="000000"/>
          </a:solidFill>
        </p:spPr>
        <p:txBody>
          <a:bodyPr/>
          <a:lstStyle/>
          <a:p>
            <a:r>
              <a:rPr lang="ar-JO" b="1" dirty="0">
                <a:solidFill>
                  <a:srgbClr val="FFFFFF"/>
                </a:solidFill>
                <a:latin typeface="Arial" charset="0"/>
                <a:ea typeface="ＭＳ Ｐゴシック" charset="0"/>
              </a:rPr>
              <a:t>لاويين 19: 28</a:t>
            </a:r>
            <a:br>
              <a:rPr lang="en-US" b="1" dirty="0">
                <a:solidFill>
                  <a:srgbClr val="FFFFFF"/>
                </a:solidFill>
                <a:latin typeface="Arial" charset="0"/>
                <a:ea typeface="ＭＳ Ｐゴシック" charset="0"/>
              </a:rPr>
            </a:br>
            <a:r>
              <a:rPr lang="ar-JO" sz="2800" b="1" dirty="0">
                <a:solidFill>
                  <a:srgbClr val="FFFFFF"/>
                </a:solidFill>
                <a:latin typeface="Arial" charset="0"/>
                <a:ea typeface="ＭＳ Ｐゴシック" charset="0"/>
              </a:rPr>
              <a:t>" لَا تَجْرَحُوا أَجْسَامَكُمْ حُزْناً عَلَى مَيْتٍ،</a:t>
            </a:r>
            <a:br>
              <a:rPr lang="ar-JO" sz="2800" b="1" dirty="0">
                <a:solidFill>
                  <a:srgbClr val="FFFFFF"/>
                </a:solidFill>
                <a:latin typeface="Arial" charset="0"/>
                <a:ea typeface="ＭＳ Ｐゴシック" charset="0"/>
              </a:rPr>
            </a:br>
            <a:r>
              <a:rPr lang="ar-JO" sz="2800" b="1" dirty="0">
                <a:solidFill>
                  <a:srgbClr val="FFFFFF"/>
                </a:solidFill>
                <a:latin typeface="Arial" charset="0"/>
                <a:ea typeface="ＭＳ Ｐゴシック" charset="0"/>
              </a:rPr>
              <a:t> وَلا تَرْسِمْ وَشْماً عَلَيْهِ. فَأَنَا الرَّبُّ"</a:t>
            </a:r>
            <a:endParaRPr lang="en-US" sz="2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296996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5" name="Rectangle 2"/>
          <p:cNvSpPr txBox="1">
            <a:spLocks noChangeArrowheads="1"/>
          </p:cNvSpPr>
          <p:nvPr/>
        </p:nvSpPr>
        <p:spPr bwMode="auto">
          <a:xfrm>
            <a:off x="1" y="4600736"/>
            <a:ext cx="9144000" cy="225726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ar-JO" sz="7200" dirty="0">
                <a:solidFill>
                  <a:srgbClr val="FFFFFF"/>
                </a:solidFill>
                <a:latin typeface="Times New Roman"/>
                <a:ea typeface="ＭＳ Ｐゴシック" charset="0"/>
                <a:cs typeface="Times New Roman"/>
              </a:rPr>
              <a:t>القداسة</a:t>
            </a:r>
            <a:endParaRPr lang="en-US" sz="3600" dirty="0">
              <a:solidFill>
                <a:srgbClr val="FFFFFF"/>
              </a:solidFill>
              <a:latin typeface="Times New Roman"/>
              <a:ea typeface="ＭＳ Ｐゴシック" charset="0"/>
              <a:cs typeface="Times New Roman"/>
            </a:endParaRPr>
          </a:p>
          <a:p>
            <a:pPr eaLnBrk="1" hangingPunct="1"/>
            <a:r>
              <a:rPr lang="ar-JO" sz="3600" dirty="0">
                <a:solidFill>
                  <a:srgbClr val="FFFFFF"/>
                </a:solidFill>
                <a:latin typeface="Times New Roman"/>
                <a:ea typeface="ＭＳ Ｐゴシック" charset="0"/>
                <a:cs typeface="Times New Roman"/>
              </a:rPr>
              <a:t>بالطبع نحن نأخذ الأمر على محمل الجد.</a:t>
            </a:r>
          </a:p>
          <a:p>
            <a:pPr eaLnBrk="1" hangingPunct="1"/>
            <a:r>
              <a:rPr lang="ar-JO" sz="3600" dirty="0">
                <a:solidFill>
                  <a:srgbClr val="FFFFFF"/>
                </a:solidFill>
                <a:latin typeface="Times New Roman"/>
                <a:ea typeface="ＭＳ Ｐゴシック" charset="0"/>
                <a:cs typeface="Times New Roman"/>
              </a:rPr>
              <a:t>لماذا تسأل؟</a:t>
            </a:r>
          </a:p>
        </p:txBody>
      </p:sp>
    </p:spTree>
    <p:extLst>
      <p:ext uri="{BB962C8B-B14F-4D97-AF65-F5344CB8AC3E}">
        <p14:creationId xmlns:p14="http://schemas.microsoft.com/office/powerpoint/2010/main" val="20552660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٢١</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18362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charset="0"/>
              <a:ea typeface="ＭＳ Ｐゴシック" charset="0"/>
              <a:cs typeface="Arial" charset="0"/>
            </a:endParaRPr>
          </a:p>
        </p:txBody>
      </p:sp>
      <p:sp>
        <p:nvSpPr>
          <p:cNvPr id="482306" name="Rectangle 1026"/>
          <p:cNvSpPr>
            <a:spLocks noGrp="1" noChangeArrowheads="1"/>
          </p:cNvSpPr>
          <p:nvPr>
            <p:ph type="title"/>
          </p:nvPr>
        </p:nvSpPr>
        <p:spPr>
          <a:xfrm>
            <a:off x="442913" y="152400"/>
            <a:ext cx="8229600" cy="865188"/>
          </a:xfrm>
          <a:solidFill>
            <a:srgbClr val="000000"/>
          </a:solidFill>
        </p:spPr>
        <p:txBody>
          <a:bodyPr/>
          <a:lstStyle/>
          <a:p>
            <a:pPr eaLnBrk="1" hangingPunct="1">
              <a:defRPr/>
            </a:pPr>
            <a:r>
              <a:rPr kumimoji="1" lang="ar-JO" sz="4000" b="1" dirty="0">
                <a:latin typeface="Arial" panose="020B0604020202020204" pitchFamily="34" charset="0"/>
                <a:ea typeface="ＭＳ Ｐゴシック" charset="0"/>
                <a:cs typeface="Arial" panose="020B0604020202020204" pitchFamily="34" charset="0"/>
              </a:rPr>
              <a:t>متطلبات سفر اللاويين ٢١:</a:t>
            </a:r>
            <a:endParaRPr kumimoji="1" lang="en-US" sz="4000" b="1" dirty="0">
              <a:latin typeface="Arial" panose="020B0604020202020204" pitchFamily="34" charset="0"/>
              <a:ea typeface="ＭＳ Ｐゴシック" charset="0"/>
              <a:cs typeface="Arial" panose="020B0604020202020204" pitchFamily="34" charset="0"/>
            </a:endParaRPr>
          </a:p>
        </p:txBody>
      </p:sp>
      <p:pic>
        <p:nvPicPr>
          <p:cNvPr id="313347" name="Picture 1028" descr="pius-sm">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2819400" y="4784725"/>
            <a:ext cx="3429000" cy="1920875"/>
          </a:xfrm>
        </p:spPr>
      </p:pic>
      <p:sp>
        <p:nvSpPr>
          <p:cNvPr id="482309" name="Text Box 1029"/>
          <p:cNvSpPr txBox="1">
            <a:spLocks noChangeArrowheads="1"/>
          </p:cNvSpPr>
          <p:nvPr/>
        </p:nvSpPr>
        <p:spPr bwMode="auto">
          <a:xfrm>
            <a:off x="8410981" y="44450"/>
            <a:ext cx="704039" cy="461665"/>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charset="0"/>
              </a:rPr>
              <a:t>179</a:t>
            </a:r>
            <a:endParaRPr lang="en-US" sz="2400" b="1" dirty="0">
              <a:solidFill>
                <a:srgbClr val="FFFFFF"/>
              </a:solidFill>
              <a:effectLst>
                <a:outerShdw blurRad="38100" dist="38100" dir="2700000" algn="tl">
                  <a:srgbClr val="000000"/>
                </a:outerShdw>
              </a:effectLst>
              <a:latin typeface="Arial" charset="0"/>
            </a:endParaRPr>
          </a:p>
        </p:txBody>
      </p:sp>
      <p:sp>
        <p:nvSpPr>
          <p:cNvPr id="482310" name="Rectangle 1030"/>
          <p:cNvSpPr>
            <a:spLocks noChangeArrowheads="1"/>
          </p:cNvSpPr>
          <p:nvPr/>
        </p:nvSpPr>
        <p:spPr bwMode="auto">
          <a:xfrm>
            <a:off x="395288" y="1752600"/>
            <a:ext cx="8748712" cy="29718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طاهر شعائريًا (1-4)</a:t>
            </a: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لا يحلقون شعر الرؤوس واللحى ولا يجرحون أجسادهم (5)</a:t>
            </a: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يحظر عليهم الزواج من مطلقة (7)</a:t>
            </a: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يحظر عليهم الزواج من زانية (7، 14)</a:t>
            </a: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غير مصاب بعاهة جسدية (17- 21)</a:t>
            </a:r>
            <a:endPar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endParaRPr>
          </a:p>
        </p:txBody>
      </p:sp>
      <p:sp>
        <p:nvSpPr>
          <p:cNvPr id="482312" name="Text Box 1032"/>
          <p:cNvSpPr txBox="1">
            <a:spLocks noChangeArrowheads="1"/>
          </p:cNvSpPr>
          <p:nvPr/>
        </p:nvSpPr>
        <p:spPr bwMode="auto">
          <a:xfrm>
            <a:off x="442913" y="987425"/>
            <a:ext cx="8232775" cy="615950"/>
          </a:xfrm>
          <a:prstGeom prst="rect">
            <a:avLst/>
          </a:prstGeom>
          <a:solidFill>
            <a:srgbClr val="000000"/>
          </a:solid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kumimoji="1" lang="ar-JO" sz="4000" b="1" dirty="0">
                <a:solidFill>
                  <a:srgbClr val="DBBD71"/>
                </a:solidFill>
                <a:effectLst>
                  <a:outerShdw blurRad="38100" dist="38100" dir="2700000" algn="tl">
                    <a:srgbClr val="000000"/>
                  </a:outerShdw>
                </a:effectLst>
                <a:latin typeface="Arial" charset="0"/>
              </a:rPr>
              <a:t>ماذا يتطلب لكي تكون كاهنًا؟</a:t>
            </a:r>
            <a:endParaRPr kumimoji="1" lang="en-US" sz="4000" b="1" dirty="0">
              <a:solidFill>
                <a:srgbClr val="DBBD71"/>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944083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2310">
                                            <p:txEl>
                                              <p:pRg st="0" end="0"/>
                                            </p:txEl>
                                          </p:spTgt>
                                        </p:tgtEl>
                                        <p:attrNameLst>
                                          <p:attrName>style.visibility</p:attrName>
                                        </p:attrNameLst>
                                      </p:cBhvr>
                                      <p:to>
                                        <p:strVal val="visible"/>
                                      </p:to>
                                    </p:set>
                                    <p:animEffect transition="in" filter="checkerboard(across)">
                                      <p:cBhvr>
                                        <p:cTn id="7" dur="500"/>
                                        <p:tgtEl>
                                          <p:spTgt spid="4823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2310">
                                            <p:txEl>
                                              <p:pRg st="1" end="1"/>
                                            </p:txEl>
                                          </p:spTgt>
                                        </p:tgtEl>
                                        <p:attrNameLst>
                                          <p:attrName>style.visibility</p:attrName>
                                        </p:attrNameLst>
                                      </p:cBhvr>
                                      <p:to>
                                        <p:strVal val="visible"/>
                                      </p:to>
                                    </p:set>
                                    <p:animEffect transition="in" filter="checkerboard(across)">
                                      <p:cBhvr>
                                        <p:cTn id="12" dur="500"/>
                                        <p:tgtEl>
                                          <p:spTgt spid="4823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82310">
                                            <p:txEl>
                                              <p:pRg st="2" end="2"/>
                                            </p:txEl>
                                          </p:spTgt>
                                        </p:tgtEl>
                                        <p:attrNameLst>
                                          <p:attrName>style.visibility</p:attrName>
                                        </p:attrNameLst>
                                      </p:cBhvr>
                                      <p:to>
                                        <p:strVal val="visible"/>
                                      </p:to>
                                    </p:set>
                                    <p:animEffect transition="in" filter="checkerboard(across)">
                                      <p:cBhvr>
                                        <p:cTn id="17" dur="500"/>
                                        <p:tgtEl>
                                          <p:spTgt spid="4823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82310">
                                            <p:txEl>
                                              <p:pRg st="3" end="3"/>
                                            </p:txEl>
                                          </p:spTgt>
                                        </p:tgtEl>
                                        <p:attrNameLst>
                                          <p:attrName>style.visibility</p:attrName>
                                        </p:attrNameLst>
                                      </p:cBhvr>
                                      <p:to>
                                        <p:strVal val="visible"/>
                                      </p:to>
                                    </p:set>
                                    <p:animEffect transition="in" filter="checkerboard(across)">
                                      <p:cBhvr>
                                        <p:cTn id="22" dur="500"/>
                                        <p:tgtEl>
                                          <p:spTgt spid="4823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82310">
                                            <p:txEl>
                                              <p:pRg st="4" end="4"/>
                                            </p:txEl>
                                          </p:spTgt>
                                        </p:tgtEl>
                                        <p:attrNameLst>
                                          <p:attrName>style.visibility</p:attrName>
                                        </p:attrNameLst>
                                      </p:cBhvr>
                                      <p:to>
                                        <p:strVal val="visible"/>
                                      </p:to>
                                    </p:set>
                                    <p:animEffect transition="in" filter="checkerboard(across)">
                                      <p:cBhvr>
                                        <p:cTn id="27" dur="500"/>
                                        <p:tgtEl>
                                          <p:spTgt spid="482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10"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٢٢</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655631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b="1">
              <a:solidFill>
                <a:srgbClr val="000000"/>
              </a:solidFill>
              <a:latin typeface="Arial" charset="0"/>
              <a:ea typeface="ＭＳ Ｐゴシック" charset="0"/>
              <a:cs typeface="Arial" charset="0"/>
            </a:endParaRPr>
          </a:p>
        </p:txBody>
      </p:sp>
      <p:sp>
        <p:nvSpPr>
          <p:cNvPr id="483330" name="Rectangle 1026"/>
          <p:cNvSpPr>
            <a:spLocks noGrp="1" noChangeArrowheads="1"/>
          </p:cNvSpPr>
          <p:nvPr>
            <p:ph type="title"/>
          </p:nvPr>
        </p:nvSpPr>
        <p:spPr>
          <a:xfrm>
            <a:off x="539750" y="-4763"/>
            <a:ext cx="8229600" cy="1143001"/>
          </a:xfrm>
          <a:solidFill>
            <a:srgbClr val="000000"/>
          </a:solidFill>
        </p:spPr>
        <p:txBody>
          <a:bodyPr/>
          <a:lstStyle/>
          <a:p>
            <a:pPr eaLnBrk="1" hangingPunct="1">
              <a:defRPr/>
            </a:pPr>
            <a:r>
              <a:rPr kumimoji="1" lang="ar-JO" sz="4000" b="1" dirty="0">
                <a:latin typeface="Arial" panose="020B0604020202020204" pitchFamily="34" charset="0"/>
                <a:ea typeface="ＭＳ Ｐゴシック" charset="0"/>
                <a:cs typeface="Arial" panose="020B0604020202020204" pitchFamily="34" charset="0"/>
              </a:rPr>
              <a:t>التفرد:</a:t>
            </a:r>
            <a:endParaRPr kumimoji="1" lang="en-US" sz="4000" b="1" dirty="0">
              <a:latin typeface="Arial" panose="020B0604020202020204" pitchFamily="34" charset="0"/>
              <a:ea typeface="ＭＳ Ｐゴシック" charset="0"/>
              <a:cs typeface="Arial" panose="020B0604020202020204" pitchFamily="34" charset="0"/>
            </a:endParaRPr>
          </a:p>
        </p:txBody>
      </p:sp>
      <p:pic>
        <p:nvPicPr>
          <p:cNvPr id="315395" name="Picture 1028" descr="priest">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6346825" y="2846388"/>
            <a:ext cx="2401888" cy="2563812"/>
          </a:xfrm>
        </p:spPr>
      </p:pic>
      <p:sp>
        <p:nvSpPr>
          <p:cNvPr id="483333" name="Text Box 1029"/>
          <p:cNvSpPr txBox="1">
            <a:spLocks noChangeArrowheads="1"/>
          </p:cNvSpPr>
          <p:nvPr/>
        </p:nvSpPr>
        <p:spPr bwMode="auto">
          <a:xfrm>
            <a:off x="8095069" y="76200"/>
            <a:ext cx="704039" cy="461665"/>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charset="0"/>
              </a:rPr>
              <a:t>179</a:t>
            </a:r>
            <a:endParaRPr lang="en-US" sz="2400" b="1" dirty="0">
              <a:solidFill>
                <a:srgbClr val="FFFFFF"/>
              </a:solidFill>
              <a:effectLst>
                <a:outerShdw blurRad="38100" dist="38100" dir="2700000" algn="tl">
                  <a:srgbClr val="000000"/>
                </a:outerShdw>
              </a:effectLst>
              <a:latin typeface="Arial" charset="0"/>
            </a:endParaRPr>
          </a:p>
        </p:txBody>
      </p:sp>
      <p:sp>
        <p:nvSpPr>
          <p:cNvPr id="483334" name="Rectangle 1030"/>
          <p:cNvSpPr>
            <a:spLocks noChangeArrowheads="1"/>
          </p:cNvSpPr>
          <p:nvPr/>
        </p:nvSpPr>
        <p:spPr bwMode="auto">
          <a:xfrm>
            <a:off x="762000" y="2555875"/>
            <a:ext cx="5638800" cy="4530725"/>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محددوا النسب</a:t>
            </a:r>
            <a:endPar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معيّنون من الله</a:t>
            </a:r>
            <a:endPar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تدفع أجورهم من قبل المتعبدين</a:t>
            </a:r>
            <a:endPar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ليس لهم نصيب مع الأسباط</a:t>
            </a:r>
            <a:endPar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معايير عالية</a:t>
            </a:r>
            <a:endPar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يخدمون أسبوعين كلّ سنة</a:t>
            </a:r>
            <a:endPar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endParaRPr>
          </a:p>
        </p:txBody>
      </p:sp>
      <p:sp>
        <p:nvSpPr>
          <p:cNvPr id="483336" name="Text Box 1032"/>
          <p:cNvSpPr txBox="1">
            <a:spLocks noChangeArrowheads="1"/>
          </p:cNvSpPr>
          <p:nvPr/>
        </p:nvSpPr>
        <p:spPr bwMode="auto">
          <a:xfrm>
            <a:off x="539750" y="1124347"/>
            <a:ext cx="8240713" cy="1231106"/>
          </a:xfrm>
          <a:prstGeom prst="rect">
            <a:avLst/>
          </a:prstGeom>
          <a:solidFill>
            <a:srgbClr val="000000"/>
          </a:solid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eaLnBrk="0" fontAlgn="base" hangingPunct="0">
              <a:spcBef>
                <a:spcPct val="0"/>
              </a:spcBef>
              <a:spcAft>
                <a:spcPct val="0"/>
              </a:spcAft>
              <a:defRPr/>
            </a:pPr>
            <a:r>
              <a:rPr kumimoji="1" lang="ar-JO" sz="4000" b="1" dirty="0">
                <a:solidFill>
                  <a:srgbClr val="DBBD71"/>
                </a:solidFill>
                <a:effectLst>
                  <a:outerShdw blurRad="38100" dist="38100" dir="2700000" algn="tl">
                    <a:srgbClr val="000000"/>
                  </a:outerShdw>
                </a:effectLst>
                <a:latin typeface="Arial" charset="0"/>
              </a:rPr>
              <a:t>كيف اختلف كهنة إسرائيل</a:t>
            </a:r>
          </a:p>
          <a:p>
            <a:pPr algn="ctr" defTabSz="914400" eaLnBrk="0" fontAlgn="base" hangingPunct="0">
              <a:spcBef>
                <a:spcPct val="0"/>
              </a:spcBef>
              <a:spcAft>
                <a:spcPct val="0"/>
              </a:spcAft>
              <a:defRPr/>
            </a:pPr>
            <a:r>
              <a:rPr kumimoji="1" lang="ar-JO" sz="4000" b="1" dirty="0">
                <a:solidFill>
                  <a:srgbClr val="DBBD71"/>
                </a:solidFill>
                <a:effectLst>
                  <a:outerShdw blurRad="38100" dist="38100" dir="2700000" algn="tl">
                    <a:srgbClr val="000000"/>
                  </a:outerShdw>
                </a:effectLst>
                <a:latin typeface="Arial" charset="0"/>
              </a:rPr>
              <a:t>عن كهنوت الوثنيين؟</a:t>
            </a:r>
            <a:endParaRPr kumimoji="1" lang="en-US" sz="4000" b="1" dirty="0">
              <a:solidFill>
                <a:srgbClr val="DBBD71"/>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319668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83334">
                                            <p:txEl>
                                              <p:pRg st="0" end="0"/>
                                            </p:txEl>
                                          </p:spTgt>
                                        </p:tgtEl>
                                        <p:attrNameLst>
                                          <p:attrName>style.visibility</p:attrName>
                                        </p:attrNameLst>
                                      </p:cBhvr>
                                      <p:to>
                                        <p:strVal val="visible"/>
                                      </p:to>
                                    </p:set>
                                    <p:anim to="" calcmode="lin" valueType="num">
                                      <p:cBhvr>
                                        <p:cTn id="7" dur="1" fill="hold"/>
                                        <p:tgtEl>
                                          <p:spTgt spid="48333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83334">
                                            <p:txEl>
                                              <p:pRg st="1" end="1"/>
                                            </p:txEl>
                                          </p:spTgt>
                                        </p:tgtEl>
                                        <p:attrNameLst>
                                          <p:attrName>style.visibility</p:attrName>
                                        </p:attrNameLst>
                                      </p:cBhvr>
                                      <p:to>
                                        <p:strVal val="visible"/>
                                      </p:to>
                                    </p:set>
                                    <p:anim to="" calcmode="lin" valueType="num">
                                      <p:cBhvr>
                                        <p:cTn id="12" dur="1" fill="hold"/>
                                        <p:tgtEl>
                                          <p:spTgt spid="483334">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483334">
                                            <p:txEl>
                                              <p:pRg st="2" end="2"/>
                                            </p:txEl>
                                          </p:spTgt>
                                        </p:tgtEl>
                                        <p:attrNameLst>
                                          <p:attrName>style.visibility</p:attrName>
                                        </p:attrNameLst>
                                      </p:cBhvr>
                                      <p:to>
                                        <p:strVal val="visible"/>
                                      </p:to>
                                    </p:set>
                                    <p:anim to="" calcmode="lin" valueType="num">
                                      <p:cBhvr>
                                        <p:cTn id="17" dur="1" fill="hold"/>
                                        <p:tgtEl>
                                          <p:spTgt spid="483334">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483334">
                                            <p:txEl>
                                              <p:pRg st="3" end="3"/>
                                            </p:txEl>
                                          </p:spTgt>
                                        </p:tgtEl>
                                        <p:attrNameLst>
                                          <p:attrName>style.visibility</p:attrName>
                                        </p:attrNameLst>
                                      </p:cBhvr>
                                      <p:to>
                                        <p:strVal val="visible"/>
                                      </p:to>
                                    </p:set>
                                    <p:anim to="" calcmode="lin" valueType="num">
                                      <p:cBhvr>
                                        <p:cTn id="22" dur="1" fill="hold"/>
                                        <p:tgtEl>
                                          <p:spTgt spid="483334">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483334">
                                            <p:txEl>
                                              <p:pRg st="4" end="4"/>
                                            </p:txEl>
                                          </p:spTgt>
                                        </p:tgtEl>
                                        <p:attrNameLst>
                                          <p:attrName>style.visibility</p:attrName>
                                        </p:attrNameLst>
                                      </p:cBhvr>
                                      <p:to>
                                        <p:strVal val="visible"/>
                                      </p:to>
                                    </p:set>
                                    <p:anim to="" calcmode="lin" valueType="num">
                                      <p:cBhvr>
                                        <p:cTn id="27" dur="1" fill="hold"/>
                                        <p:tgtEl>
                                          <p:spTgt spid="483334">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483334">
                                            <p:txEl>
                                              <p:pRg st="5" end="5"/>
                                            </p:txEl>
                                          </p:spTgt>
                                        </p:tgtEl>
                                        <p:attrNameLst>
                                          <p:attrName>style.visibility</p:attrName>
                                        </p:attrNameLst>
                                      </p:cBhvr>
                                      <p:to>
                                        <p:strVal val="visible"/>
                                      </p:to>
                                    </p:set>
                                    <p:anim to="" calcmode="lin" valueType="num">
                                      <p:cBhvr>
                                        <p:cTn id="32" dur="1" fill="hold"/>
                                        <p:tgtEl>
                                          <p:spTgt spid="48333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٢٣</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113499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680520" cy="914400"/>
          </a:xfrm>
        </p:spPr>
        <p:txBody>
          <a:bodyPr/>
          <a:lstStyle/>
          <a:p>
            <a:pPr eaLnBrk="1" hangingPunct="1">
              <a:defRPr/>
            </a:pPr>
            <a:r>
              <a:rPr lang="ar-JO" dirty="0">
                <a:solidFill>
                  <a:schemeClr val="hlink"/>
                </a:solidFill>
                <a:latin typeface="Arial" panose="020B0604020202020204" pitchFamily="34" charset="0"/>
                <a:ea typeface="ＭＳ Ｐゴシック" charset="0"/>
                <a:cs typeface="Arial" panose="020B0604020202020204" pitchFamily="34" charset="0"/>
              </a:rPr>
              <a:t>أعياد الكتاب المقدس</a:t>
            </a:r>
            <a:endParaRPr lang="en-US"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احتفالات اليوم المقدس</a:t>
            </a:r>
          </a:p>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في العهد القديم</a:t>
            </a:r>
            <a:endParaRPr lang="en-US" sz="3600" dirty="0">
              <a:latin typeface="Arial" panose="020B0604020202020204" pitchFamily="34" charset="0"/>
              <a:ea typeface="ＭＳ Ｐゴシック" charset="0"/>
              <a:cs typeface="Arial" panose="020B0604020202020204" pitchFamily="34" charset="0"/>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rPr>
              <a:t>134</a:t>
            </a:r>
            <a:endParaRPr lang="en-US" sz="1800" dirty="0">
              <a:solidFill>
                <a:srgbClr val="FFFFFF"/>
              </a:solidFill>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Tree>
    <p:extLst>
      <p:ext uri="{BB962C8B-B14F-4D97-AF65-F5344CB8AC3E}">
        <p14:creationId xmlns:p14="http://schemas.microsoft.com/office/powerpoint/2010/main" val="13225005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graphicFrame>
        <p:nvGraphicFramePr>
          <p:cNvPr id="50" name="Diagram 49"/>
          <p:cNvGraphicFramePr/>
          <p:nvPr>
            <p:extLst>
              <p:ext uri="{D42A27DB-BD31-4B8C-83A1-F6EECF244321}">
                <p14:modId xmlns:p14="http://schemas.microsoft.com/office/powerpoint/2010/main" val="115067650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تاريخيًا إلى الوراء إلى ماضي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81786" y="6172200"/>
            <a:ext cx="20050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fontAlgn="base">
              <a:spcBef>
                <a:spcPct val="0"/>
              </a:spcBef>
              <a:spcAft>
                <a:spcPct val="0"/>
              </a:spcAft>
            </a:pPr>
            <a:r>
              <a:rPr lang="ar-JO" sz="1800" dirty="0">
                <a:solidFill>
                  <a:srgbClr val="FFFFFF"/>
                </a:solidFill>
                <a:cs typeface="Times New Roman" charset="0"/>
              </a:rPr>
              <a:t>3 أعياد للحج</a:t>
            </a:r>
            <a:endParaRPr lang="en-US" sz="1800" dirty="0">
              <a:solidFill>
                <a:srgbClr val="FFFFFF"/>
              </a:solidFill>
              <a:cs typeface="Times New Roman" charset="0"/>
            </a:endParaRPr>
          </a:p>
        </p:txBody>
      </p:sp>
      <p:sp>
        <p:nvSpPr>
          <p:cNvPr id="42"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fontAlgn="base">
              <a:spcBef>
                <a:spcPct val="0"/>
              </a:spcBef>
              <a:spcAft>
                <a:spcPct val="0"/>
              </a:spcAft>
            </a:pPr>
            <a:r>
              <a:rPr lang="ar-JO" sz="2000" b="1" dirty="0">
                <a:solidFill>
                  <a:srgbClr val="336600"/>
                </a:solidFill>
                <a:latin typeface="Arial" charset="0"/>
                <a:cs typeface="Times New Roman" charset="0"/>
              </a:rPr>
              <a:t>عيد الأبواق</a:t>
            </a:r>
            <a:endParaRPr lang="en-US" sz="2000" b="1" dirty="0">
              <a:solidFill>
                <a:srgbClr val="336600"/>
              </a:solidFill>
              <a:latin typeface="Arial" charset="0"/>
              <a:cs typeface="Times New Roman" charset="0"/>
            </a:endParaRPr>
          </a:p>
        </p:txBody>
      </p:sp>
      <p:sp>
        <p:nvSpPr>
          <p:cNvPr id="44" name="Text Box 18"/>
          <p:cNvSpPr txBox="1">
            <a:spLocks noChangeArrowheads="1"/>
          </p:cNvSpPr>
          <p:nvPr/>
        </p:nvSpPr>
        <p:spPr bwMode="auto">
          <a:xfrm>
            <a:off x="3983037" y="1327150"/>
            <a:ext cx="2038349" cy="400110"/>
          </a:xfrm>
          <a:prstGeom prst="rect">
            <a:avLst/>
          </a:prstGeom>
          <a:solidFill>
            <a:srgbClr val="FFFFFF"/>
          </a:solidFill>
          <a:ln w="9525">
            <a:noFill/>
            <a:miter lim="800000"/>
            <a:headEnd/>
            <a:tailEnd/>
          </a:ln>
        </p:spPr>
        <p:txBody>
          <a:bodyPr wrap="square">
            <a:spAutoFit/>
          </a:bodyPr>
          <a:lstStyle/>
          <a:p>
            <a:pPr algn="ctr" defTabSz="914400">
              <a:defRPr/>
            </a:pPr>
            <a:r>
              <a:rPr lang="ar-JO" sz="2000" b="1" kern="0" dirty="0">
                <a:solidFill>
                  <a:srgbClr val="336600"/>
                </a:solidFill>
                <a:latin typeface="Arial" charset="0"/>
                <a:ea typeface="Times New Roman" charset="0"/>
                <a:cs typeface="Times New Roman" charset="0"/>
              </a:rPr>
              <a:t>عيد الفطير</a:t>
            </a:r>
            <a:endParaRPr lang="en-US" sz="2000" b="1" kern="0" dirty="0">
              <a:solidFill>
                <a:srgbClr val="336600"/>
              </a:solidFill>
              <a:latin typeface="Arial" charset="0"/>
              <a:ea typeface="Times New Roman" charset="0"/>
              <a:cs typeface="Times New Roman" charset="0"/>
            </a:endParaRPr>
          </a:p>
        </p:txBody>
      </p:sp>
      <p:sp>
        <p:nvSpPr>
          <p:cNvPr id="46" name="Text Box 20"/>
          <p:cNvSpPr txBox="1">
            <a:spLocks noChangeArrowheads="1"/>
          </p:cNvSpPr>
          <p:nvPr/>
        </p:nvSpPr>
        <p:spPr bwMode="auto">
          <a:xfrm>
            <a:off x="5447506" y="1721645"/>
            <a:ext cx="1744388" cy="400110"/>
          </a:xfrm>
          <a:prstGeom prst="rect">
            <a:avLst/>
          </a:prstGeom>
          <a:solidFill>
            <a:srgbClr val="FFFFFF"/>
          </a:solidFill>
          <a:ln w="9525">
            <a:noFill/>
            <a:miter lim="800000"/>
            <a:headEnd/>
            <a:tailEnd/>
          </a:ln>
        </p:spPr>
        <p:txBody>
          <a:bodyPr wrap="none">
            <a:spAutoFit/>
          </a:bodyPr>
          <a:lstStyle/>
          <a:p>
            <a:pPr algn="ctr" defTabSz="914400">
              <a:defRPr/>
            </a:pPr>
            <a:r>
              <a:rPr lang="ar-JO" sz="2000" b="1" kern="0" dirty="0">
                <a:solidFill>
                  <a:srgbClr val="336600"/>
                </a:solidFill>
                <a:latin typeface="Arial" charset="0"/>
                <a:ea typeface="Times New Roman" charset="0"/>
                <a:cs typeface="Times New Roman" charset="0"/>
              </a:rPr>
              <a:t>عيد باكورة الحصاد</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503363" cy="400110"/>
          </a:xfrm>
          <a:prstGeom prst="rect">
            <a:avLst/>
          </a:prstGeom>
          <a:solidFill>
            <a:srgbClr val="FFFFFF"/>
          </a:solidFill>
          <a:ln w="9525">
            <a:noFill/>
            <a:miter lim="800000"/>
            <a:headEnd/>
            <a:tailEnd/>
          </a:ln>
        </p:spPr>
        <p:txBody>
          <a:bodyPr wrap="square">
            <a:spAutoFit/>
          </a:bodyPr>
          <a:lstStyle/>
          <a:p>
            <a:pPr algn="ctr" defTabSz="914400">
              <a:defRPr/>
            </a:pPr>
            <a:r>
              <a:rPr lang="ar-JO" sz="2000" b="1" kern="0" dirty="0">
                <a:solidFill>
                  <a:srgbClr val="336600"/>
                </a:solidFill>
                <a:latin typeface="Arial" charset="0"/>
                <a:ea typeface="Times New Roman" charset="0"/>
                <a:cs typeface="Times New Roman" charset="0"/>
              </a:rPr>
              <a:t>عيد الخمسين</a:t>
            </a:r>
            <a:endParaRPr lang="en-US" sz="2000" b="1" kern="0" dirty="0">
              <a:solidFill>
                <a:srgbClr val="336600"/>
              </a:solidFill>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defTabSz="914400">
              <a:defRPr/>
            </a:pPr>
            <a:r>
              <a:rPr lang="ar-JO" sz="2400" b="1" kern="0" dirty="0">
                <a:solidFill>
                  <a:srgbClr val="FFFFFF"/>
                </a:solidFill>
                <a:latin typeface="Arial" charset="0"/>
                <a:ea typeface="Times New Roman" charset="0"/>
                <a:cs typeface="Times New Roman" charset="0"/>
              </a:rPr>
              <a:t>134</a:t>
            </a:r>
            <a:endParaRPr lang="en-US" sz="2400" b="1" kern="0" dirty="0">
              <a:solidFill>
                <a:srgbClr val="FFFFFF"/>
              </a:solidFill>
              <a:latin typeface="Arial" charset="0"/>
              <a:ea typeface="Times New Roman" charset="0"/>
              <a:cs typeface="Times New Roman" charset="0"/>
            </a:endParaRPr>
          </a:p>
        </p:txBody>
      </p:sp>
      <p:sp>
        <p:nvSpPr>
          <p:cNvPr id="51" name="Text Box 18"/>
          <p:cNvSpPr txBox="1">
            <a:spLocks noChangeArrowheads="1"/>
          </p:cNvSpPr>
          <p:nvPr/>
        </p:nvSpPr>
        <p:spPr bwMode="auto">
          <a:xfrm>
            <a:off x="3983037" y="914400"/>
            <a:ext cx="1103313"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fontAlgn="base">
              <a:spcBef>
                <a:spcPct val="0"/>
              </a:spcBef>
              <a:spcAft>
                <a:spcPct val="0"/>
              </a:spcAft>
            </a:pPr>
            <a:r>
              <a:rPr lang="ar-JO" sz="2000" b="1" dirty="0">
                <a:solidFill>
                  <a:srgbClr val="336600"/>
                </a:solidFill>
                <a:latin typeface="Arial" charset="0"/>
                <a:cs typeface="Times New Roman" charset="0"/>
              </a:rPr>
              <a:t>عيد الفصح</a:t>
            </a:r>
            <a:endParaRPr lang="en-US" sz="2000" b="1" dirty="0">
              <a:solidFill>
                <a:srgbClr val="336600"/>
              </a:solidFill>
              <a:latin typeface="Arial" charset="0"/>
              <a:cs typeface="Times New Roman"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84438" y="5029200"/>
            <a:ext cx="1582737" cy="400110"/>
          </a:xfrm>
          <a:prstGeom prst="rect">
            <a:avLst/>
          </a:prstGeom>
          <a:solidFill>
            <a:srgbClr val="FFFFFF"/>
          </a:solidFill>
          <a:ln w="9525">
            <a:noFill/>
            <a:miter lim="800000"/>
            <a:headEnd/>
            <a:tailEnd/>
          </a:ln>
        </p:spPr>
        <p:txBody>
          <a:bodyPr wrap="square">
            <a:spAutoFit/>
          </a:bodyPr>
          <a:lstStyle/>
          <a:p>
            <a:pPr algn="ctr" defTabSz="914400">
              <a:defRPr/>
            </a:pPr>
            <a:r>
              <a:rPr lang="ar-JO" sz="2000" b="1" kern="0" dirty="0">
                <a:solidFill>
                  <a:srgbClr val="336600"/>
                </a:solidFill>
                <a:latin typeface="Arial" charset="0"/>
                <a:ea typeface="Times New Roman" charset="0"/>
                <a:cs typeface="Times New Roman" charset="0"/>
              </a:rPr>
              <a:t>عيد المظلات</a:t>
            </a:r>
            <a:endParaRPr lang="en-US" sz="2000" b="1" kern="0" dirty="0">
              <a:solidFill>
                <a:srgbClr val="336600"/>
              </a:solidFill>
              <a:latin typeface="Arial" charset="0"/>
              <a:ea typeface="Times New Roman" charset="0"/>
              <a:cs typeface="Times New Roman" charset="0"/>
            </a:endParaRPr>
          </a:p>
        </p:txBody>
      </p:sp>
      <p:sp>
        <p:nvSpPr>
          <p:cNvPr id="5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fontAlgn="base">
              <a:spcBef>
                <a:spcPct val="0"/>
              </a:spcBef>
              <a:spcAft>
                <a:spcPct val="0"/>
              </a:spcAft>
            </a:pPr>
            <a:r>
              <a:rPr lang="ar-JO" sz="2000" b="1" dirty="0">
                <a:solidFill>
                  <a:srgbClr val="336600"/>
                </a:solidFill>
                <a:latin typeface="Arial" charset="0"/>
                <a:cs typeface="Times New Roman" charset="0"/>
              </a:rPr>
              <a:t>يوم الكفارة</a:t>
            </a:r>
            <a:endParaRPr lang="en-US" sz="2000" b="1" dirty="0">
              <a:solidFill>
                <a:srgbClr val="336600"/>
              </a:solidFill>
              <a:latin typeface="Arial" charset="0"/>
              <a:cs typeface="Times New Roman"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7266019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graphicFrame>
        <p:nvGraphicFramePr>
          <p:cNvPr id="50" name="Diagram 49"/>
          <p:cNvGraphicFramePr/>
          <p:nvPr>
            <p:extLst>
              <p:ext uri="{D42A27DB-BD31-4B8C-83A1-F6EECF244321}">
                <p14:modId xmlns:p14="http://schemas.microsoft.com/office/powerpoint/2010/main" val="3380528360"/>
              </p:ext>
            </p:extLst>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أيضًا نبويًا إلى الأمام إلى مستقبل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215046" name="Text Box 8"/>
          <p:cNvSpPr txBox="1">
            <a:spLocks noChangeArrowheads="1"/>
          </p:cNvSpPr>
          <p:nvPr/>
        </p:nvSpPr>
        <p:spPr bwMode="auto">
          <a:xfrm>
            <a:off x="6553201" y="6172200"/>
            <a:ext cx="21885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fontAlgn="base">
              <a:spcBef>
                <a:spcPct val="0"/>
              </a:spcBef>
              <a:spcAft>
                <a:spcPct val="0"/>
              </a:spcAft>
            </a:pPr>
            <a:r>
              <a:rPr lang="ar-JO" sz="1800" dirty="0">
                <a:solidFill>
                  <a:srgbClr val="FFFFFF"/>
                </a:solidFill>
                <a:cs typeface="Times New Roman" charset="0"/>
              </a:rPr>
              <a:t>3 أعياد للحج </a:t>
            </a:r>
            <a:endParaRPr lang="en-US" sz="1800" dirty="0">
              <a:solidFill>
                <a:srgbClr val="FFFFFF"/>
              </a:solidFill>
              <a:cs typeface="Times New Roman" charset="0"/>
            </a:endParaRPr>
          </a:p>
        </p:txBody>
      </p:sp>
      <p:sp>
        <p:nvSpPr>
          <p:cNvPr id="35" name="Text Box 9"/>
          <p:cNvSpPr txBox="1">
            <a:spLocks noChangeArrowheads="1"/>
          </p:cNvSpPr>
          <p:nvPr/>
        </p:nvSpPr>
        <p:spPr bwMode="auto">
          <a:xfrm>
            <a:off x="5348287" y="838200"/>
            <a:ext cx="1204913"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ar-JO" b="1" dirty="0">
                <a:solidFill>
                  <a:srgbClr val="0000FF"/>
                </a:solidFill>
                <a:cs typeface="Times New Roman" charset="0"/>
              </a:rPr>
              <a:t>الفداء</a:t>
            </a:r>
            <a:endParaRPr lang="en-US" b="1" dirty="0">
              <a:solidFill>
                <a:srgbClr val="0000FF"/>
              </a:solidFill>
              <a:cs typeface="Times New Roman" charset="0"/>
            </a:endParaRPr>
          </a:p>
        </p:txBody>
      </p:sp>
      <p:sp>
        <p:nvSpPr>
          <p:cNvPr id="36" name="Text Box 10"/>
          <p:cNvSpPr txBox="1">
            <a:spLocks noChangeArrowheads="1"/>
          </p:cNvSpPr>
          <p:nvPr/>
        </p:nvSpPr>
        <p:spPr bwMode="auto">
          <a:xfrm>
            <a:off x="6940954" y="1295400"/>
            <a:ext cx="1506630"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ar-JO" b="1" dirty="0">
                <a:solidFill>
                  <a:srgbClr val="0000FF"/>
                </a:solidFill>
                <a:cs typeface="Times New Roman" charset="0"/>
              </a:rPr>
              <a:t>الانفصال</a:t>
            </a:r>
            <a:endParaRPr lang="en-US" b="1" dirty="0">
              <a:solidFill>
                <a:srgbClr val="0000FF"/>
              </a:solidFill>
              <a:cs typeface="Times New Roman" charset="0"/>
            </a:endParaRPr>
          </a:p>
        </p:txBody>
      </p:sp>
      <p:sp>
        <p:nvSpPr>
          <p:cNvPr id="37" name="Text Box 11"/>
          <p:cNvSpPr txBox="1">
            <a:spLocks noChangeArrowheads="1"/>
          </p:cNvSpPr>
          <p:nvPr/>
        </p:nvSpPr>
        <p:spPr bwMode="auto">
          <a:xfrm>
            <a:off x="7061861" y="1752600"/>
            <a:ext cx="16799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ar-JO" b="1" dirty="0">
                <a:solidFill>
                  <a:srgbClr val="0000FF"/>
                </a:solidFill>
                <a:cs typeface="Times New Roman" charset="0"/>
              </a:rPr>
              <a:t>القيامة</a:t>
            </a:r>
            <a:endParaRPr lang="en-US" b="1" dirty="0">
              <a:solidFill>
                <a:srgbClr val="0000FF"/>
              </a:solidFill>
              <a:cs typeface="Times New Roman"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ar-JO" b="1" dirty="0">
                <a:solidFill>
                  <a:srgbClr val="0000FF"/>
                </a:solidFill>
                <a:cs typeface="Times New Roman" charset="0"/>
              </a:rPr>
              <a:t>الاختطاف</a:t>
            </a:r>
            <a:endParaRPr lang="en-US" b="1" dirty="0">
              <a:solidFill>
                <a:srgbClr val="0000FF"/>
              </a:solidFill>
              <a:cs typeface="Times New Roman" charset="0"/>
            </a:endParaRPr>
          </a:p>
        </p:txBody>
      </p:sp>
      <p:sp>
        <p:nvSpPr>
          <p:cNvPr id="39" name="Text Box 13"/>
          <p:cNvSpPr txBox="1">
            <a:spLocks noChangeArrowheads="1"/>
          </p:cNvSpPr>
          <p:nvPr/>
        </p:nvSpPr>
        <p:spPr bwMode="auto">
          <a:xfrm>
            <a:off x="7793897" y="3276600"/>
            <a:ext cx="9478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ar-JO" b="1" dirty="0">
                <a:solidFill>
                  <a:srgbClr val="0000FF"/>
                </a:solidFill>
                <a:cs typeface="Times New Roman" charset="0"/>
              </a:rPr>
              <a:t>الروح</a:t>
            </a:r>
            <a:endParaRPr lang="en-US" b="1" dirty="0">
              <a:solidFill>
                <a:srgbClr val="0000FF"/>
              </a:solidFill>
              <a:cs typeface="Times New Roman" charset="0"/>
            </a:endParaRPr>
          </a:p>
        </p:txBody>
      </p:sp>
      <p:sp>
        <p:nvSpPr>
          <p:cNvPr id="40" name="Text Box 14"/>
          <p:cNvSpPr txBox="1">
            <a:spLocks noChangeArrowheads="1"/>
          </p:cNvSpPr>
          <p:nvPr/>
        </p:nvSpPr>
        <p:spPr bwMode="auto">
          <a:xfrm>
            <a:off x="533399" y="5410200"/>
            <a:ext cx="13793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ar-JO" b="1" dirty="0">
                <a:solidFill>
                  <a:srgbClr val="0000FF"/>
                </a:solidFill>
                <a:cs typeface="Times New Roman" charset="0"/>
              </a:rPr>
              <a:t>التوبة</a:t>
            </a:r>
            <a:endParaRPr lang="en-US" b="1" dirty="0">
              <a:solidFill>
                <a:srgbClr val="0000FF"/>
              </a:solidFill>
              <a:cs typeface="Times New Roman" charset="0"/>
            </a:endParaRPr>
          </a:p>
        </p:txBody>
      </p:sp>
      <p:sp>
        <p:nvSpPr>
          <p:cNvPr id="41" name="Text Box 15"/>
          <p:cNvSpPr txBox="1">
            <a:spLocks noChangeArrowheads="1"/>
          </p:cNvSpPr>
          <p:nvPr/>
        </p:nvSpPr>
        <p:spPr bwMode="auto">
          <a:xfrm>
            <a:off x="521196" y="4953000"/>
            <a:ext cx="109816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ar-JO" b="1" dirty="0">
                <a:solidFill>
                  <a:srgbClr val="0000FF"/>
                </a:solidFill>
                <a:cs typeface="Times New Roman" charset="0"/>
              </a:rPr>
              <a:t>الملكوت</a:t>
            </a:r>
            <a:endParaRPr lang="en-US" b="1" dirty="0">
              <a:solidFill>
                <a:srgbClr val="0000FF"/>
              </a:solidFill>
              <a:cs typeface="Times New Roman" charset="0"/>
            </a:endParaRPr>
          </a:p>
        </p:txBody>
      </p:sp>
      <p:sp>
        <p:nvSpPr>
          <p:cNvPr id="215054"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fontAlgn="base">
              <a:spcBef>
                <a:spcPct val="0"/>
              </a:spcBef>
              <a:spcAft>
                <a:spcPct val="0"/>
              </a:spcAft>
            </a:pPr>
            <a:r>
              <a:rPr lang="ar-JO" sz="2000" b="1" dirty="0">
                <a:solidFill>
                  <a:srgbClr val="336600"/>
                </a:solidFill>
                <a:latin typeface="Arial" charset="0"/>
                <a:cs typeface="Times New Roman" charset="0"/>
              </a:rPr>
              <a:t>عيد الأبواق</a:t>
            </a:r>
            <a:endParaRPr lang="en-US" sz="2000" b="1" dirty="0">
              <a:solidFill>
                <a:srgbClr val="336600"/>
              </a:solidFill>
              <a:latin typeface="Arial" charset="0"/>
              <a:cs typeface="Times New Roman" charset="0"/>
            </a:endParaRPr>
          </a:p>
        </p:txBody>
      </p:sp>
      <p:sp>
        <p:nvSpPr>
          <p:cNvPr id="44" name="Text Box 18"/>
          <p:cNvSpPr txBox="1">
            <a:spLocks noChangeArrowheads="1"/>
          </p:cNvSpPr>
          <p:nvPr/>
        </p:nvSpPr>
        <p:spPr bwMode="auto">
          <a:xfrm>
            <a:off x="4503738" y="1327150"/>
            <a:ext cx="1381125" cy="400110"/>
          </a:xfrm>
          <a:prstGeom prst="rect">
            <a:avLst/>
          </a:prstGeom>
          <a:solidFill>
            <a:srgbClr val="FFFFFF"/>
          </a:solidFill>
          <a:ln w="9525">
            <a:noFill/>
            <a:miter lim="800000"/>
            <a:headEnd/>
            <a:tailEnd/>
          </a:ln>
        </p:spPr>
        <p:txBody>
          <a:bodyPr wrap="square">
            <a:spAutoFit/>
          </a:bodyPr>
          <a:lstStyle/>
          <a:p>
            <a:pPr algn="ctr" defTabSz="914400">
              <a:defRPr/>
            </a:pPr>
            <a:r>
              <a:rPr lang="ar-JO" sz="2000" b="1" kern="0" dirty="0">
                <a:solidFill>
                  <a:srgbClr val="336600"/>
                </a:solidFill>
                <a:latin typeface="Arial" charset="0"/>
                <a:ea typeface="Times New Roman" charset="0"/>
                <a:cs typeface="Times New Roman" charset="0"/>
              </a:rPr>
              <a:t>عيد الفطير</a:t>
            </a:r>
            <a:endParaRPr lang="en-US" sz="2000" b="1" kern="0" dirty="0">
              <a:solidFill>
                <a:srgbClr val="336600"/>
              </a:solidFill>
              <a:latin typeface="Arial" charset="0"/>
              <a:ea typeface="Times New Roman" charset="0"/>
              <a:cs typeface="Times New Roman" charset="0"/>
            </a:endParaRPr>
          </a:p>
        </p:txBody>
      </p:sp>
      <p:sp>
        <p:nvSpPr>
          <p:cNvPr id="46" name="Text Box 20"/>
          <p:cNvSpPr txBox="1">
            <a:spLocks noChangeArrowheads="1"/>
          </p:cNvSpPr>
          <p:nvPr/>
        </p:nvSpPr>
        <p:spPr bwMode="auto">
          <a:xfrm>
            <a:off x="5214285" y="1736725"/>
            <a:ext cx="1744388" cy="400110"/>
          </a:xfrm>
          <a:prstGeom prst="rect">
            <a:avLst/>
          </a:prstGeom>
          <a:solidFill>
            <a:srgbClr val="FFFFFF"/>
          </a:solidFill>
          <a:ln w="9525">
            <a:noFill/>
            <a:miter lim="800000"/>
            <a:headEnd/>
            <a:tailEnd/>
          </a:ln>
        </p:spPr>
        <p:txBody>
          <a:bodyPr wrap="none">
            <a:spAutoFit/>
          </a:bodyPr>
          <a:lstStyle/>
          <a:p>
            <a:pPr algn="ctr" defTabSz="914400">
              <a:defRPr/>
            </a:pPr>
            <a:r>
              <a:rPr lang="ar-JO" sz="2000" b="1" kern="0" dirty="0">
                <a:solidFill>
                  <a:srgbClr val="336600"/>
                </a:solidFill>
                <a:latin typeface="Arial" charset="0"/>
                <a:ea typeface="Times New Roman" charset="0"/>
                <a:cs typeface="Times New Roman" charset="0"/>
              </a:rPr>
              <a:t>عيد باكورة الحصاد</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938904" y="3352800"/>
            <a:ext cx="1266693" cy="400110"/>
          </a:xfrm>
          <a:prstGeom prst="rect">
            <a:avLst/>
          </a:prstGeom>
          <a:solidFill>
            <a:srgbClr val="FFFFFF"/>
          </a:solidFill>
          <a:ln w="9525">
            <a:noFill/>
            <a:miter lim="800000"/>
            <a:headEnd/>
            <a:tailEnd/>
          </a:ln>
        </p:spPr>
        <p:txBody>
          <a:bodyPr wrap="none">
            <a:spAutoFit/>
          </a:bodyPr>
          <a:lstStyle/>
          <a:p>
            <a:pPr algn="ctr" defTabSz="914400">
              <a:defRPr/>
            </a:pPr>
            <a:r>
              <a:rPr lang="ar-JO" sz="2000" b="1" kern="0" dirty="0">
                <a:solidFill>
                  <a:srgbClr val="336600"/>
                </a:solidFill>
                <a:latin typeface="Arial" charset="0"/>
                <a:ea typeface="Times New Roman" charset="0"/>
                <a:cs typeface="Times New Roman" charset="0"/>
              </a:rPr>
              <a:t>عيد الخمسين</a:t>
            </a:r>
            <a:endParaRPr lang="en-US" sz="2000" b="1" kern="0" dirty="0">
              <a:solidFill>
                <a:srgbClr val="336600"/>
              </a:solidFill>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defTabSz="914400">
              <a:defRPr/>
            </a:pPr>
            <a:r>
              <a:rPr lang="ar-JO" sz="2400" b="1" kern="0" dirty="0">
                <a:solidFill>
                  <a:srgbClr val="FFFFFF"/>
                </a:solidFill>
                <a:latin typeface="Arial" charset="0"/>
                <a:ea typeface="Times New Roman" charset="0"/>
                <a:cs typeface="Times New Roman" charset="0"/>
              </a:rPr>
              <a:t>134</a:t>
            </a:r>
            <a:endParaRPr lang="en-US" sz="2400" b="1" kern="0" dirty="0">
              <a:solidFill>
                <a:srgbClr val="FFFFFF"/>
              </a:solidFill>
              <a:latin typeface="Arial" charset="0"/>
              <a:ea typeface="Times New Roman" charset="0"/>
              <a:cs typeface="Times New Roman" charset="0"/>
            </a:endParaRPr>
          </a:p>
        </p:txBody>
      </p:sp>
      <p:sp>
        <p:nvSpPr>
          <p:cNvPr id="215060" name="Text Box 18"/>
          <p:cNvSpPr txBox="1">
            <a:spLocks noChangeArrowheads="1"/>
          </p:cNvSpPr>
          <p:nvPr/>
        </p:nvSpPr>
        <p:spPr bwMode="auto">
          <a:xfrm>
            <a:off x="3956993" y="914400"/>
            <a:ext cx="108555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fontAlgn="base">
              <a:spcBef>
                <a:spcPct val="0"/>
              </a:spcBef>
              <a:spcAft>
                <a:spcPct val="0"/>
              </a:spcAft>
            </a:pPr>
            <a:r>
              <a:rPr lang="ar-JO" sz="2000" b="1" dirty="0">
                <a:solidFill>
                  <a:srgbClr val="336600"/>
                </a:solidFill>
                <a:latin typeface="Arial" charset="0"/>
                <a:cs typeface="Times New Roman" charset="0"/>
              </a:rPr>
              <a:t>عيد الفصح</a:t>
            </a:r>
            <a:endParaRPr lang="en-US" sz="2000" b="1" dirty="0">
              <a:solidFill>
                <a:srgbClr val="336600"/>
              </a:solidFill>
              <a:latin typeface="Arial" charset="0"/>
              <a:cs typeface="Times New Roman"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524125" y="5029200"/>
            <a:ext cx="1432867" cy="400110"/>
          </a:xfrm>
          <a:prstGeom prst="rect">
            <a:avLst/>
          </a:prstGeom>
          <a:solidFill>
            <a:srgbClr val="FFFFFF"/>
          </a:solidFill>
          <a:ln w="9525">
            <a:noFill/>
            <a:miter lim="800000"/>
            <a:headEnd/>
            <a:tailEnd/>
          </a:ln>
        </p:spPr>
        <p:txBody>
          <a:bodyPr wrap="square">
            <a:spAutoFit/>
          </a:bodyPr>
          <a:lstStyle/>
          <a:p>
            <a:pPr algn="ctr" defTabSz="914400">
              <a:defRPr/>
            </a:pPr>
            <a:r>
              <a:rPr lang="ar-JO" sz="2000" b="1" kern="0" dirty="0">
                <a:solidFill>
                  <a:srgbClr val="336600"/>
                </a:solidFill>
                <a:latin typeface="Arial" charset="0"/>
                <a:ea typeface="Times New Roman" charset="0"/>
                <a:cs typeface="Times New Roman" charset="0"/>
              </a:rPr>
              <a:t>عيد المظلات</a:t>
            </a:r>
            <a:endParaRPr lang="en-US" sz="2000" b="1" kern="0" dirty="0">
              <a:solidFill>
                <a:srgbClr val="336600"/>
              </a:solidFill>
              <a:latin typeface="Arial" charset="0"/>
              <a:ea typeface="Times New Roman" charset="0"/>
              <a:cs typeface="Times New Roman" charset="0"/>
            </a:endParaRPr>
          </a:p>
        </p:txBody>
      </p:sp>
      <p:sp>
        <p:nvSpPr>
          <p:cNvPr id="21506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fontAlgn="base">
              <a:spcBef>
                <a:spcPct val="0"/>
              </a:spcBef>
              <a:spcAft>
                <a:spcPct val="0"/>
              </a:spcAft>
            </a:pPr>
            <a:r>
              <a:rPr lang="ar-JO" sz="2000" b="1" dirty="0">
                <a:solidFill>
                  <a:srgbClr val="336600"/>
                </a:solidFill>
                <a:latin typeface="Arial" charset="0"/>
                <a:cs typeface="Times New Roman" charset="0"/>
              </a:rPr>
              <a:t>يوم الكفارة</a:t>
            </a:r>
            <a:endParaRPr lang="en-US" sz="2000" b="1" dirty="0">
              <a:solidFill>
                <a:srgbClr val="336600"/>
              </a:solidFill>
              <a:latin typeface="Arial" charset="0"/>
              <a:cs typeface="Times New Roman"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6079282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03220601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rgbClr val="DBBD7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rgbClr val="DBBD71"/>
                </a:solidFill>
                <a:latin typeface="Arial" panose="020B0604020202020204" pitchFamily="34" charset="0"/>
                <a:ea typeface="ＭＳ Ｐゴシック" charset="0"/>
                <a:cs typeface="Arial" panose="020B0604020202020204" pitchFamily="34" charset="0"/>
              </a:rPr>
            </a:br>
            <a:r>
              <a:rPr kumimoji="1" lang="ar-JO" sz="3600" b="1" dirty="0">
                <a:solidFill>
                  <a:srgbClr val="DBBD71"/>
                </a:solidFill>
                <a:latin typeface="Arial" panose="020B0604020202020204" pitchFamily="34" charset="0"/>
                <a:ea typeface="ＭＳ Ｐゴシック" charset="0"/>
                <a:cs typeface="Arial" panose="020B0604020202020204" pitchFamily="34" charset="0"/>
              </a:rPr>
              <a:t>اللاويين 23</a:t>
            </a:r>
            <a:endParaRPr lang="en-US" sz="3600" b="1" dirty="0">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endParaRPr kumimoji="1" lang="en-US" sz="4400" kern="0" dirty="0">
              <a:solidFill>
                <a:srgbClr val="DBBD71"/>
              </a:solidFill>
              <a:effectLst>
                <a:outerShdw blurRad="38100" dist="38100" dir="2700000" algn="tl">
                  <a:srgbClr val="000000"/>
                </a:outerShdw>
              </a:effectLst>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algn="ctr" defTabSz="914400">
              <a:defRPr/>
            </a:pPr>
            <a:r>
              <a:rPr lang="ar-JO" kern="0" dirty="0">
                <a:solidFill>
                  <a:srgbClr val="FFFFFF"/>
                </a:solidFill>
                <a:latin typeface="Tahoma" charset="-52"/>
                <a:ea typeface="Times New Roman" charset="0"/>
                <a:cs typeface="Times New Roman" charset="0"/>
              </a:rPr>
              <a:t>3 أعياد للحج</a:t>
            </a:r>
            <a:endParaRPr lang="en-US" kern="0" dirty="0">
              <a:solidFill>
                <a:srgbClr val="FFFFFF"/>
              </a:solidFill>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0000FF"/>
                </a:solidFill>
                <a:latin typeface="Arial" panose="020B0604020202020204" pitchFamily="34" charset="0"/>
                <a:cs typeface="Arial" panose="020B0604020202020204" pitchFamily="34" charset="0"/>
              </a:rPr>
              <a:t>الانفصال</a:t>
            </a:r>
            <a:endParaRPr lang="en-US" sz="2400" b="1" dirty="0">
              <a:solidFill>
                <a:srgbClr val="0000FF"/>
              </a:solidFill>
              <a:latin typeface="Arial" panose="020B0604020202020204" pitchFamily="34"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0000FF"/>
                </a:solidFill>
                <a:latin typeface="Arial" panose="020B0604020202020204" pitchFamily="34" charset="0"/>
                <a:cs typeface="Arial" panose="020B0604020202020204" pitchFamily="34" charset="0"/>
              </a:rPr>
              <a:t>القيامة</a:t>
            </a:r>
            <a:endParaRPr lang="en-US" sz="2400" b="1" dirty="0">
              <a:solidFill>
                <a:srgbClr val="0000FF"/>
              </a:solidFill>
              <a:latin typeface="Arial" panose="020B0604020202020204" pitchFamily="34"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0000FF"/>
                </a:solidFill>
                <a:latin typeface="Arial" panose="020B0604020202020204" pitchFamily="34" charset="0"/>
                <a:cs typeface="Arial" panose="020B0604020202020204" pitchFamily="34" charset="0"/>
              </a:rPr>
              <a:t>الاختطاف</a:t>
            </a:r>
            <a:endParaRPr lang="en-US" sz="2400" b="1" dirty="0">
              <a:solidFill>
                <a:srgbClr val="0000FF"/>
              </a:solidFill>
              <a:latin typeface="Arial" panose="020B0604020202020204" pitchFamily="34"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0000FF"/>
                </a:solidFill>
                <a:latin typeface="Arial" panose="020B0604020202020204" pitchFamily="34" charset="0"/>
                <a:cs typeface="Arial" panose="020B0604020202020204" pitchFamily="34" charset="0"/>
              </a:rPr>
              <a:t>الروح</a:t>
            </a:r>
            <a:endParaRPr lang="en-US" sz="2400" b="1" dirty="0">
              <a:solidFill>
                <a:srgbClr val="0000FF"/>
              </a:solidFill>
              <a:latin typeface="Arial" panose="020B0604020202020204" pitchFamily="34"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0000FF"/>
                </a:solidFill>
                <a:latin typeface="Arial" panose="020B0604020202020204" pitchFamily="34" charset="0"/>
                <a:cs typeface="Arial" panose="020B0604020202020204" pitchFamily="34" charset="0"/>
              </a:rPr>
              <a:t>التوبة</a:t>
            </a:r>
            <a:endParaRPr lang="en-US" sz="2400" b="1" dirty="0">
              <a:solidFill>
                <a:srgbClr val="0000FF"/>
              </a:solidFill>
              <a:latin typeface="Arial" panose="020B0604020202020204" pitchFamily="34"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0000FF"/>
                </a:solidFill>
                <a:latin typeface="Arial" panose="020B0604020202020204" pitchFamily="34" charset="0"/>
                <a:cs typeface="Arial" panose="020B0604020202020204" pitchFamily="34" charset="0"/>
              </a:rPr>
              <a:t>الملكوت</a:t>
            </a:r>
            <a:endParaRPr lang="en-US" sz="2400" b="1" dirty="0">
              <a:solidFill>
                <a:srgbClr val="0000FF"/>
              </a:solidFill>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a:t>
            </a:r>
            <a:r>
              <a:rPr lang="ar-JO" sz="2000" b="1" kern="0" dirty="0">
                <a:solidFill>
                  <a:srgbClr val="336600"/>
                </a:solidFill>
                <a:latin typeface="Arial" charset="0"/>
                <a:ea typeface="Times New Roman" charset="0"/>
                <a:cs typeface="Times New Roman" charset="0"/>
              </a:rPr>
              <a:t>عيد الأبواق</a:t>
            </a:r>
            <a:r>
              <a:rPr lang="en-US" sz="2000" b="1" kern="0" dirty="0">
                <a:solidFill>
                  <a:srgbClr val="336600"/>
                </a:solidFill>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algn="ctr" defTabSz="914400">
              <a:defRPr/>
            </a:pPr>
            <a:r>
              <a:rPr lang="en-US" sz="2000" b="1" kern="0" dirty="0">
                <a:solidFill>
                  <a:srgbClr val="336600"/>
                </a:solidFill>
                <a:latin typeface="Arial" charset="0"/>
                <a:ea typeface="Times New Roman" charset="0"/>
                <a:cs typeface="Times New Roman" charset="0"/>
              </a:rPr>
              <a:t>(</a:t>
            </a:r>
            <a:r>
              <a:rPr lang="ar-JO" sz="2000" b="1" kern="0" dirty="0">
                <a:solidFill>
                  <a:srgbClr val="336600"/>
                </a:solidFill>
                <a:latin typeface="Arial" charset="0"/>
                <a:ea typeface="Times New Roman" charset="0"/>
                <a:cs typeface="Times New Roman" charset="0"/>
              </a:rPr>
              <a:t>عيد الفطير</a:t>
            </a:r>
            <a:r>
              <a:rPr lang="en-US" sz="2000" b="1" kern="0" dirty="0">
                <a:solidFill>
                  <a:srgbClr val="336600"/>
                </a:solidFill>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a:t>
            </a:r>
            <a:r>
              <a:rPr lang="ar-JO" sz="2000" b="1" kern="0" dirty="0">
                <a:solidFill>
                  <a:srgbClr val="336600"/>
                </a:solidFill>
                <a:latin typeface="Arial" charset="0"/>
                <a:ea typeface="Times New Roman" charset="0"/>
                <a:cs typeface="Times New Roman" charset="0"/>
              </a:rPr>
              <a:t>عيد باكورة الحصاد</a:t>
            </a:r>
            <a:r>
              <a:rPr lang="en-US" sz="2000" b="1" kern="0" dirty="0">
                <a:solidFill>
                  <a:srgbClr val="336600"/>
                </a:solidFill>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a:t>
            </a:r>
            <a:r>
              <a:rPr lang="ar-JO" sz="2000" b="1" kern="0" dirty="0">
                <a:solidFill>
                  <a:srgbClr val="336600"/>
                </a:solidFill>
                <a:latin typeface="Arial" charset="0"/>
                <a:ea typeface="Times New Roman" charset="0"/>
                <a:cs typeface="Times New Roman" charset="0"/>
              </a:rPr>
              <a:t>عيد الخمسين</a:t>
            </a:r>
            <a:r>
              <a:rPr lang="en-US" sz="2000" b="1" kern="0" dirty="0">
                <a:solidFill>
                  <a:srgbClr val="336600"/>
                </a:solidFill>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defTabSz="914400">
              <a:defRPr/>
            </a:pPr>
            <a:r>
              <a:rPr lang="ar-JO" sz="2400" b="1" kern="0" dirty="0">
                <a:solidFill>
                  <a:srgbClr val="FFFFFF"/>
                </a:solidFill>
                <a:latin typeface="Arial" charset="0"/>
                <a:ea typeface="Times New Roman" charset="0"/>
                <a:cs typeface="Times New Roman" charset="0"/>
              </a:rPr>
              <a:t>134</a:t>
            </a:r>
            <a:endParaRPr lang="en-US" sz="2400" b="1" kern="0" dirty="0">
              <a:solidFill>
                <a:srgbClr val="FFFFFF"/>
              </a:solidFill>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algn="ctr" defTabSz="914400">
              <a:defRPr/>
            </a:pPr>
            <a:r>
              <a:rPr lang="en-US" sz="2000" b="1" kern="0" dirty="0">
                <a:solidFill>
                  <a:srgbClr val="336600"/>
                </a:solidFill>
                <a:latin typeface="Arial" charset="0"/>
                <a:ea typeface="Times New Roman" charset="0"/>
                <a:cs typeface="Times New Roman" charset="0"/>
              </a:rPr>
              <a:t>(</a:t>
            </a:r>
            <a:r>
              <a:rPr lang="ar-JO" sz="2000" b="1" kern="0" dirty="0">
                <a:solidFill>
                  <a:srgbClr val="336600"/>
                </a:solidFill>
                <a:latin typeface="Arial" charset="0"/>
                <a:ea typeface="Times New Roman" charset="0"/>
                <a:cs typeface="Times New Roman" charset="0"/>
              </a:rPr>
              <a:t>عيد الفصح</a:t>
            </a:r>
            <a:r>
              <a:rPr lang="en-US" sz="2000" b="1" kern="0" dirty="0">
                <a:solidFill>
                  <a:srgbClr val="336600"/>
                </a:solidFill>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algn="ctr" defTabSz="914400">
              <a:defRPr/>
            </a:pPr>
            <a:r>
              <a:rPr lang="en-US" sz="2000" b="1" kern="0" dirty="0">
                <a:solidFill>
                  <a:srgbClr val="336600"/>
                </a:solidFill>
                <a:latin typeface="Arial" charset="0"/>
                <a:ea typeface="Times New Roman" charset="0"/>
                <a:cs typeface="Times New Roman" charset="0"/>
              </a:rPr>
              <a:t>(</a:t>
            </a:r>
            <a:r>
              <a:rPr lang="ar-JO" sz="2000" b="1" kern="0" dirty="0">
                <a:solidFill>
                  <a:srgbClr val="336600"/>
                </a:solidFill>
                <a:latin typeface="Arial" charset="0"/>
                <a:ea typeface="Times New Roman" charset="0"/>
                <a:cs typeface="Times New Roman" charset="0"/>
              </a:rPr>
              <a:t>عيد المظلات</a:t>
            </a:r>
            <a:r>
              <a:rPr lang="en-US" sz="2000" b="1" kern="0" dirty="0">
                <a:solidFill>
                  <a:srgbClr val="336600"/>
                </a:solidFill>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algn="ctr" defTabSz="914400">
              <a:defRPr/>
            </a:pPr>
            <a:r>
              <a:rPr lang="en-US" sz="2000" b="1" kern="0" dirty="0">
                <a:solidFill>
                  <a:srgbClr val="336600"/>
                </a:solidFill>
                <a:latin typeface="Arial" charset="0"/>
                <a:ea typeface="Times New Roman" charset="0"/>
                <a:cs typeface="Times New Roman" charset="0"/>
              </a:rPr>
              <a:t>(</a:t>
            </a:r>
            <a:r>
              <a:rPr lang="ar-JO" sz="2000" b="1" kern="0" dirty="0">
                <a:solidFill>
                  <a:srgbClr val="336600"/>
                </a:solidFill>
                <a:latin typeface="Arial" charset="0"/>
                <a:ea typeface="Times New Roman" charset="0"/>
                <a:cs typeface="Times New Roman" charset="0"/>
              </a:rPr>
              <a:t>يوم الكفارة</a:t>
            </a:r>
            <a:r>
              <a:rPr lang="en-US" sz="2000" b="1" kern="0" dirty="0">
                <a:solidFill>
                  <a:srgbClr val="336600"/>
                </a:solidFill>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endParaRPr lang="en-US"/>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algn="ctr" defTabSz="914400">
              <a:defRPr/>
            </a:pPr>
            <a:r>
              <a:rPr lang="ar-JO" sz="3200" b="1" kern="0" dirty="0">
                <a:solidFill>
                  <a:srgbClr val="FFFFFF"/>
                </a:solidFill>
                <a:latin typeface="Arial" panose="020B0604020202020204" pitchFamily="34" charset="0"/>
                <a:ea typeface="Times New Roman" charset="0"/>
                <a:cs typeface="Arial" panose="020B0604020202020204" pitchFamily="34" charset="0"/>
              </a:rPr>
              <a:t>الشتاء</a:t>
            </a:r>
            <a:endParaRPr lang="en-US" sz="3200" b="1" kern="0" dirty="0">
              <a:solidFill>
                <a:srgbClr val="FFFFFF"/>
              </a:solidFill>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86800"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algn="ctr" defTabSz="914400">
              <a:defRPr/>
            </a:pPr>
            <a:r>
              <a:rPr lang="ar-JO" sz="2400" b="1" kern="0" dirty="0">
                <a:solidFill>
                  <a:srgbClr val="FFFFFF"/>
                </a:solidFill>
                <a:latin typeface="Arial" charset="0"/>
                <a:ea typeface="Times New Roman" charset="0"/>
                <a:cs typeface="Times New Roman" charset="0"/>
              </a:rPr>
              <a:t>الصيف</a:t>
            </a:r>
            <a:endParaRPr lang="en-US" sz="2400" b="1" kern="0" dirty="0">
              <a:solidFill>
                <a:srgbClr val="FFFFFF"/>
              </a:solidFill>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0000FF"/>
                </a:solidFill>
                <a:latin typeface="Arial" panose="020B0604020202020204" pitchFamily="34" charset="0"/>
                <a:cs typeface="Arial" panose="020B0604020202020204" pitchFamily="34" charset="0"/>
              </a:rPr>
              <a:t>الفداء</a:t>
            </a:r>
            <a:endParaRPr 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502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P spid="3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٢٦</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2754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Right Arrow 1"/>
          <p:cNvSpPr/>
          <p:nvPr/>
        </p:nvSpPr>
        <p:spPr bwMode="auto">
          <a:xfrm>
            <a:off x="2990082" y="2510181"/>
            <a:ext cx="5020137" cy="2790203"/>
          </a:xfrm>
          <a:prstGeom prst="rightArrow">
            <a:avLst>
              <a:gd name="adj1" fmla="val 50000"/>
              <a:gd name="adj2" fmla="val 65770"/>
            </a:avLst>
          </a:prstGeom>
          <a:solidFill>
            <a:srgbClr val="4180B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2990082" y="3388520"/>
            <a:ext cx="6153918" cy="1080120"/>
          </a:xfrm>
          <a:effectLst/>
        </p:spPr>
        <p:txBody>
          <a:bodyPr/>
          <a:lstStyle/>
          <a:p>
            <a:pPr>
              <a:defRPr/>
            </a:pPr>
            <a:r>
              <a:rPr lang="ar-JO" sz="7200" b="1" dirty="0">
                <a:effectLst/>
                <a:latin typeface="Arial" panose="020B0604020202020204" pitchFamily="34" charset="0"/>
                <a:ea typeface="ＭＳ Ｐゴシック" charset="0"/>
                <a:cs typeface="Arial" panose="020B0604020202020204" pitchFamily="34" charset="0"/>
              </a:rPr>
              <a:t>القداسة</a:t>
            </a:r>
            <a:endParaRPr lang="en-US" sz="7200" b="1" dirty="0">
              <a:effectLst/>
              <a:latin typeface="Arial" panose="020B0604020202020204" pitchFamily="34" charset="0"/>
              <a:ea typeface="ＭＳ Ｐゴシック" charset="0"/>
              <a:cs typeface="Arial" panose="020B0604020202020204" pitchFamily="34" charset="0"/>
            </a:endParaRPr>
          </a:p>
        </p:txBody>
      </p:sp>
      <p:sp>
        <p:nvSpPr>
          <p:cNvPr id="6" name="Right Arrow 5"/>
          <p:cNvSpPr/>
          <p:nvPr/>
        </p:nvSpPr>
        <p:spPr bwMode="auto">
          <a:xfrm rot="10800000">
            <a:off x="1150030" y="1220086"/>
            <a:ext cx="6560180" cy="2790203"/>
          </a:xfrm>
          <a:prstGeom prst="rightArrow">
            <a:avLst>
              <a:gd name="adj1" fmla="val 50000"/>
              <a:gd name="adj2" fmla="val 65770"/>
            </a:avLst>
          </a:prstGeom>
          <a:solidFill>
            <a:srgbClr val="01A0C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Rectangle 2"/>
          <p:cNvSpPr txBox="1">
            <a:spLocks noChangeArrowheads="1"/>
          </p:cNvSpPr>
          <p:nvPr/>
        </p:nvSpPr>
        <p:spPr bwMode="auto">
          <a:xfrm>
            <a:off x="1990055" y="1938411"/>
            <a:ext cx="6153918"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srgbClr val="FFFFFF"/>
                </a:solidFill>
                <a:effectLst/>
                <a:latin typeface="Arial" panose="020B0604020202020204" pitchFamily="34" charset="0"/>
                <a:ea typeface="ＭＳ Ｐゴシック" charset="0"/>
                <a:cs typeface="Arial" panose="020B0604020202020204" pitchFamily="34" charset="0"/>
              </a:rPr>
              <a:t>       مُلاحقة</a:t>
            </a:r>
            <a:endParaRPr lang="en-US" sz="7200" b="1" dirty="0">
              <a:solidFill>
                <a:srgbClr val="FFFFFF"/>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9571533"/>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lgn="r" defTabSz="914400" eaLnBrk="0" fontAlgn="base" hangingPunct="0">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36147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defTabSz="914400" eaLnBrk="0" fontAlgn="base" hangingPunct="0">
              <a:lnSpc>
                <a:spcPct val="90000"/>
              </a:lnSpc>
              <a:spcBef>
                <a:spcPct val="20000"/>
              </a:spcBef>
              <a:spcAft>
                <a:spcPct val="0"/>
              </a:spcAft>
              <a:buFont typeface="Wingdings" charset="0"/>
              <a:buChar char="v"/>
            </a:pPr>
            <a:endParaRPr lang="en-US" altLang="zh-CN" sz="3100" b="1">
              <a:solidFill>
                <a:srgbClr val="FFFF00"/>
              </a:solidFill>
              <a:latin typeface="Times" charset="0"/>
              <a:ea typeface="宋体" charset="0"/>
              <a:cs typeface="宋体" charset="0"/>
            </a:endParaRPr>
          </a:p>
        </p:txBody>
      </p:sp>
      <p:sp>
        <p:nvSpPr>
          <p:cNvPr id="361475"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rPr>
              <a:t>220</a:t>
            </a:r>
            <a:endParaRPr lang="en-US" dirty="0">
              <a:solidFill>
                <a:srgbClr val="FFFFFF"/>
              </a:solidFill>
            </a:endParaRPr>
          </a:p>
        </p:txBody>
      </p:sp>
      <p:sp>
        <p:nvSpPr>
          <p:cNvPr id="36147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361477"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algn="ctr" defTabSz="914400" eaLnBrk="0" fontAlgn="base" hangingPunct="0">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4000" b="1" dirty="0">
                <a:solidFill>
                  <a:srgbClr val="000000"/>
                </a:solidFill>
                <a:latin typeface="Arial" panose="020B0604020202020204" pitchFamily="34" charset="0"/>
                <a:cs typeface="Arial" panose="020B0604020202020204" pitchFamily="34" charset="0"/>
              </a:rPr>
              <a:t>لماذا؟</a:t>
            </a:r>
            <a:endParaRPr lang="en-US" sz="4000" b="1" dirty="0">
              <a:solidFill>
                <a:srgbClr val="000000"/>
              </a:solidFill>
              <a:latin typeface="Arial" panose="020B0604020202020204" pitchFamily="34" charset="0"/>
              <a:cs typeface="Arial" panose="020B0604020202020204" pitchFamily="34" charset="0"/>
            </a:endParaRPr>
          </a:p>
        </p:txBody>
      </p:sp>
      <p:sp>
        <p:nvSpPr>
          <p:cNvPr id="97294" name="AutoShape 14"/>
          <p:cNvSpPr>
            <a:spLocks noChangeArrowheads="1"/>
          </p:cNvSpPr>
          <p:nvPr/>
        </p:nvSpPr>
        <p:spPr bwMode="auto">
          <a:xfrm>
            <a:off x="3776443" y="2909451"/>
            <a:ext cx="3443731" cy="3371136"/>
          </a:xfrm>
          <a:prstGeom prst="irregularSeal1">
            <a:avLst/>
          </a:prstGeom>
          <a:solidFill>
            <a:srgbClr val="990000"/>
          </a:solidFill>
          <a:ln w="57150" cap="sq">
            <a:solidFill>
              <a:srgbClr val="FFFFFF"/>
            </a:solidFill>
            <a:miter lim="800000"/>
            <a:headEnd/>
            <a:tailEnd/>
          </a:ln>
        </p:spPr>
        <p:txBody>
          <a:bodyPr wrap="none" anchor="ctr">
            <a:spAutoFit/>
          </a:bodyPr>
          <a:lstStyle/>
          <a:p>
            <a:pPr algn="ctr" defTabSz="914400" eaLnBrk="0" fontAlgn="base" hangingPunct="0">
              <a:spcBef>
                <a:spcPct val="50000"/>
              </a:spcBef>
              <a:spcAft>
                <a:spcPct val="0"/>
              </a:spcAft>
            </a:pPr>
            <a:r>
              <a:rPr lang="ar-JO" sz="7200" dirty="0">
                <a:solidFill>
                  <a:srgbClr val="FFFFFF"/>
                </a:solidFill>
                <a:latin typeface="Arial" panose="020B0604020202020204" pitchFamily="34" charset="0"/>
                <a:ea typeface="ＭＳ Ｐゴシック" charset="0"/>
                <a:cs typeface="Arial" panose="020B0604020202020204" pitchFamily="34" charset="0"/>
              </a:rPr>
              <a:t>المنفى</a:t>
            </a:r>
            <a:endParaRPr lang="en-US" sz="28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algn="r" defTabSz="914400" eaLnBrk="0" fontAlgn="base" hangingPunct="0">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7296" name="AutoShape 16"/>
          <p:cNvSpPr>
            <a:spLocks noChangeArrowheads="1"/>
          </p:cNvSpPr>
          <p:nvPr/>
        </p:nvSpPr>
        <p:spPr bwMode="auto">
          <a:xfrm>
            <a:off x="19952" y="3481131"/>
            <a:ext cx="3373234" cy="2699266"/>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defTabSz="914400" eaLnBrk="0" fontAlgn="base" hangingPunct="0">
              <a:spcBef>
                <a:spcPct val="50000"/>
              </a:spcBef>
              <a:spcAft>
                <a:spcPct val="0"/>
              </a:spcAft>
            </a:pPr>
            <a:r>
              <a:rPr lang="ar-JO" sz="5400" b="1" dirty="0">
                <a:solidFill>
                  <a:srgbClr val="000000"/>
                </a:solidFill>
                <a:latin typeface="Arial" panose="020B0604020202020204" pitchFamily="34" charset="0"/>
                <a:ea typeface="ＭＳ Ｐゴシック" charset="0"/>
                <a:cs typeface="Arial" panose="020B0604020202020204" pitchFamily="34" charset="0"/>
              </a:rPr>
              <a:t>لاويين</a:t>
            </a:r>
            <a:r>
              <a:rPr lang="ar-JO" sz="4800" b="1" dirty="0">
                <a:solidFill>
                  <a:srgbClr val="000000"/>
                </a:solidFill>
                <a:latin typeface="Arial" panose="020B0604020202020204" pitchFamily="34" charset="0"/>
                <a:ea typeface="ＭＳ Ｐゴシック" charset="0"/>
                <a:cs typeface="Arial" panose="020B0604020202020204" pitchFamily="34" charset="0"/>
              </a:rPr>
              <a:t> 26 و</a:t>
            </a:r>
          </a:p>
          <a:p>
            <a:pPr algn="ctr" defTabSz="914400" eaLnBrk="0" fontAlgn="base" hangingPunct="0">
              <a:spcBef>
                <a:spcPct val="50000"/>
              </a:spcBef>
              <a:spcAft>
                <a:spcPct val="0"/>
              </a:spcAft>
            </a:pPr>
            <a:r>
              <a:rPr lang="ar-JO" sz="4800" b="1" dirty="0">
                <a:solidFill>
                  <a:srgbClr val="000000"/>
                </a:solidFill>
                <a:latin typeface="Arial" panose="020B0604020202020204" pitchFamily="34" charset="0"/>
                <a:ea typeface="ＭＳ Ｐゴシック" charset="0"/>
                <a:cs typeface="Arial" panose="020B0604020202020204" pitchFamily="34" charset="0"/>
              </a:rPr>
              <a:t>تثنية 28</a:t>
            </a:r>
            <a:endParaRPr lang="en-US" sz="48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84437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8" grpId="0" animBg="1"/>
      <p:bldP spid="9729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٢٧</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651151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356531"/>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يجب أن تعكس عاداتنا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قداسة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71500" y="2190467"/>
            <a:ext cx="8001000" cy="4495800"/>
          </a:xfrm>
          <a:prstGeom prst="rect">
            <a:avLst/>
          </a:prstGeom>
        </p:spPr>
      </p:pic>
    </p:spTree>
    <p:extLst>
      <p:ext uri="{BB962C8B-B14F-4D97-AF65-F5344CB8AC3E}">
        <p14:creationId xmlns:p14="http://schemas.microsoft.com/office/powerpoint/2010/main" val="4074162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ar-JO" altLang="zh-CN" i="1" dirty="0">
                <a:latin typeface="Arial" panose="020B0604020202020204" pitchFamily="34" charset="0"/>
                <a:cs typeface="Arial" panose="020B0604020202020204" pitchFamily="34" charset="0"/>
              </a:rPr>
              <a:t>تفسير ووعظ</a:t>
            </a:r>
            <a:br>
              <a:rPr lang="ar-JO" altLang="zh-CN" i="1" dirty="0">
                <a:latin typeface="Arial" panose="020B0604020202020204" pitchFamily="34" charset="0"/>
                <a:cs typeface="Arial" panose="020B0604020202020204" pitchFamily="34" charset="0"/>
              </a:rPr>
            </a:br>
            <a:r>
              <a:rPr lang="ar-JO" altLang="zh-CN" i="1" dirty="0">
                <a:latin typeface="Arial" panose="020B0604020202020204" pitchFamily="34" charset="0"/>
                <a:cs typeface="Arial" panose="020B0604020202020204" pitchFamily="34" charset="0"/>
              </a:rPr>
              <a:t>أدب قانوني</a:t>
            </a:r>
            <a:endParaRPr lang="en-US" i="1" dirty="0">
              <a:latin typeface="Arial" panose="020B0604020202020204" pitchFamily="34" charset="0"/>
              <a:cs typeface="Arial" panose="020B0604020202020204" pitchFamily="34" charset="0"/>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indent="-539750" algn="r" defTabSz="914400" rtl="1" eaLnBrk="0" fontAlgn="base" hangingPunct="0">
              <a:spcBef>
                <a:spcPct val="20000"/>
              </a:spcBef>
              <a:spcAft>
                <a:spcPct val="0"/>
              </a:spcAft>
              <a:buClr>
                <a:srgbClr val="808000"/>
              </a:buClr>
            </a:pPr>
            <a:r>
              <a:rPr kumimoji="1" lang="ar-JO" altLang="zh-CN" sz="3200" b="1" dirty="0">
                <a:solidFill>
                  <a:srgbClr val="003300"/>
                </a:solidFill>
                <a:latin typeface="Arial" charset="0"/>
                <a:ea typeface="ＭＳ Ｐゴシック" charset="0"/>
                <a:cs typeface="Arial" charset="0"/>
              </a:rPr>
              <a:t>1. </a:t>
            </a:r>
            <a:r>
              <a:rPr kumimoji="1" lang="ar-JO" altLang="zh-CN" sz="3200" b="1" u="sng" dirty="0">
                <a:solidFill>
                  <a:srgbClr val="003300"/>
                </a:solidFill>
                <a:latin typeface="Arial" charset="0"/>
                <a:ea typeface="ＭＳ Ｐゴシック" charset="0"/>
                <a:cs typeface="Arial" charset="0"/>
              </a:rPr>
              <a:t>التفسير</a:t>
            </a:r>
            <a:r>
              <a:rPr kumimoji="1" lang="ar-JO" altLang="zh-CN" sz="3200" b="1" dirty="0">
                <a:solidFill>
                  <a:srgbClr val="003300"/>
                </a:solidFill>
                <a:latin typeface="Arial" charset="0"/>
                <a:ea typeface="ＭＳ Ｐゴシック" charset="0"/>
                <a:cs typeface="Arial" charset="0"/>
              </a:rPr>
              <a:t>: أدرس </a:t>
            </a:r>
            <a:r>
              <a:rPr kumimoji="1" lang="ar-JO" altLang="zh-CN" sz="3200" b="1" dirty="0">
                <a:solidFill>
                  <a:srgbClr val="FF0000"/>
                </a:solidFill>
                <a:latin typeface="Arial" charset="0"/>
                <a:ea typeface="ＭＳ Ｐゴシック" charset="0"/>
                <a:cs typeface="Arial" charset="0"/>
              </a:rPr>
              <a:t>القصد من وراء </a:t>
            </a:r>
            <a:r>
              <a:rPr kumimoji="1" lang="ar-JO" altLang="zh-CN" sz="3200" b="1" dirty="0">
                <a:solidFill>
                  <a:srgbClr val="003300"/>
                </a:solidFill>
                <a:latin typeface="Arial" charset="0"/>
                <a:ea typeface="ＭＳ Ｐゴシック" charset="0"/>
                <a:cs typeface="Arial" charset="0"/>
              </a:rPr>
              <a:t>التوصيات القانونية، متسائلاً: "لماذا أعطيت هذه التوصيات إلى إسرائيل؟". </a:t>
            </a:r>
            <a:endParaRPr kumimoji="1" lang="en-US" altLang="zh-CN" sz="3200" b="1" u="sng" dirty="0">
              <a:solidFill>
                <a:srgbClr val="003300"/>
              </a:solidFill>
              <a:latin typeface="Arial" charset="0"/>
              <a:ea typeface="ＭＳ Ｐゴシック" charset="0"/>
              <a:cs typeface="Arial" charset="0"/>
            </a:endParaRPr>
          </a:p>
          <a:p>
            <a:pPr marL="539750" indent="-539750" algn="r" defTabSz="914400" rtl="1" eaLnBrk="0" fontAlgn="base" hangingPunct="0">
              <a:spcBef>
                <a:spcPct val="20000"/>
              </a:spcBef>
              <a:spcAft>
                <a:spcPct val="0"/>
              </a:spcAft>
              <a:buClr>
                <a:srgbClr val="808000"/>
              </a:buClr>
            </a:pPr>
            <a:r>
              <a:rPr kumimoji="1" lang="ar-JO" altLang="zh-CN" sz="3200" b="1" dirty="0">
                <a:solidFill>
                  <a:srgbClr val="003300"/>
                </a:solidFill>
                <a:latin typeface="Arial" charset="0"/>
                <a:ea typeface="ＭＳ Ｐゴシック" charset="0"/>
                <a:cs typeface="Arial" charset="0"/>
              </a:rPr>
              <a:t>2. </a:t>
            </a:r>
            <a:r>
              <a:rPr kumimoji="1" lang="ar-JO" altLang="zh-CN" sz="3200" b="1" u="sng" dirty="0">
                <a:solidFill>
                  <a:srgbClr val="003300"/>
                </a:solidFill>
                <a:latin typeface="Arial" charset="0"/>
                <a:ea typeface="ＭＳ Ｐゴシック" charset="0"/>
                <a:cs typeface="Arial" charset="0"/>
              </a:rPr>
              <a:t>التأسيس</a:t>
            </a:r>
            <a:r>
              <a:rPr kumimoji="1" lang="ar-JO" altLang="zh-CN" sz="3200" b="1" dirty="0">
                <a:solidFill>
                  <a:srgbClr val="003300"/>
                </a:solidFill>
                <a:latin typeface="Arial" charset="0"/>
                <a:ea typeface="ＭＳ Ｐゴシック" charset="0"/>
                <a:cs typeface="Arial" charset="0"/>
              </a:rPr>
              <a:t>: أذكر القصد القانوني في </a:t>
            </a:r>
            <a:r>
              <a:rPr kumimoji="1" lang="ar-JO" altLang="zh-CN" sz="3200" b="1" dirty="0">
                <a:solidFill>
                  <a:srgbClr val="FF0000"/>
                </a:solidFill>
                <a:latin typeface="Arial" charset="0"/>
                <a:ea typeface="ＭＳ Ｐゴシック" charset="0"/>
                <a:cs typeface="Arial" charset="0"/>
              </a:rPr>
              <a:t>مبدأ عام </a:t>
            </a:r>
            <a:r>
              <a:rPr kumimoji="1" lang="ar-JO" altLang="zh-CN" sz="3200" b="1" dirty="0">
                <a:solidFill>
                  <a:srgbClr val="003300"/>
                </a:solidFill>
                <a:latin typeface="Arial" charset="0"/>
                <a:ea typeface="ＭＳ Ｐゴシック" charset="0"/>
                <a:cs typeface="Arial" charset="0"/>
              </a:rPr>
              <a:t>يظهر شخصية الله. </a:t>
            </a:r>
            <a:endParaRPr kumimoji="1" lang="en-US" altLang="zh-CN" sz="3200" b="1" dirty="0">
              <a:solidFill>
                <a:srgbClr val="003300"/>
              </a:solidFill>
              <a:latin typeface="Arial" charset="0"/>
              <a:ea typeface="ＭＳ Ｐゴシック" charset="0"/>
              <a:cs typeface="Arial" charset="0"/>
            </a:endParaRPr>
          </a:p>
          <a:p>
            <a:pPr marL="539750" indent="-539750" algn="r" defTabSz="914400" rtl="1" eaLnBrk="0" fontAlgn="base" hangingPunct="0">
              <a:spcBef>
                <a:spcPct val="20000"/>
              </a:spcBef>
              <a:spcAft>
                <a:spcPct val="0"/>
              </a:spcAft>
              <a:buClr>
                <a:srgbClr val="808000"/>
              </a:buClr>
            </a:pPr>
            <a:r>
              <a:rPr kumimoji="1" lang="ar-JO" altLang="zh-CN" sz="3200" b="1" dirty="0">
                <a:solidFill>
                  <a:srgbClr val="003300"/>
                </a:solidFill>
                <a:latin typeface="Arial" charset="0"/>
                <a:ea typeface="ＭＳ Ｐゴシック" charset="0"/>
                <a:cs typeface="Arial" charset="0"/>
              </a:rPr>
              <a:t>3. </a:t>
            </a:r>
            <a:r>
              <a:rPr kumimoji="1" lang="ar-JO" altLang="zh-CN" sz="3200" b="1" u="sng" dirty="0">
                <a:solidFill>
                  <a:srgbClr val="003300"/>
                </a:solidFill>
                <a:latin typeface="Arial" charset="0"/>
                <a:ea typeface="ＭＳ Ｐゴシック" charset="0"/>
                <a:cs typeface="Arial" charset="0"/>
              </a:rPr>
              <a:t>التطبيق</a:t>
            </a:r>
            <a:r>
              <a:rPr kumimoji="1" lang="ar-JO" altLang="zh-CN" sz="3200" b="1" dirty="0">
                <a:solidFill>
                  <a:srgbClr val="003300"/>
                </a:solidFill>
                <a:latin typeface="Arial" charset="0"/>
                <a:ea typeface="ＭＳ Ｐゴシック" charset="0"/>
                <a:cs typeface="Arial" charset="0"/>
              </a:rPr>
              <a:t>: أذكر </a:t>
            </a:r>
            <a:r>
              <a:rPr kumimoji="1" lang="ar-JO" altLang="zh-CN" sz="3200" b="1" dirty="0">
                <a:solidFill>
                  <a:srgbClr val="FF0000"/>
                </a:solidFill>
                <a:latin typeface="Arial" charset="0"/>
                <a:ea typeface="ＭＳ Ｐゴシック" charset="0"/>
                <a:cs typeface="Arial" charset="0"/>
              </a:rPr>
              <a:t>كيف يرتبط هذا المبدأ </a:t>
            </a:r>
            <a:r>
              <a:rPr kumimoji="1" lang="ar-JO" altLang="zh-CN" sz="3200" b="1" dirty="0">
                <a:solidFill>
                  <a:srgbClr val="003300"/>
                </a:solidFill>
                <a:latin typeface="Arial" charset="0"/>
                <a:ea typeface="ＭＳ Ｐゴシック" charset="0"/>
                <a:cs typeface="Arial" charset="0"/>
              </a:rPr>
              <a:t>بالوضع الموازي الحديث؟</a:t>
            </a:r>
            <a:endParaRPr kumimoji="1" lang="en-US" altLang="zh-CN" sz="3200" b="1" dirty="0">
              <a:solidFill>
                <a:srgbClr val="003300"/>
              </a:solidFill>
              <a:latin typeface="Arial" charset="0"/>
              <a:ea typeface="ＭＳ Ｐゴシック" charset="0"/>
              <a:cs typeface="Arial" charset="0"/>
            </a:endParaRP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ar-JO" altLang="zh-CN" b="1" dirty="0">
                <a:solidFill>
                  <a:srgbClr val="FFFFFF"/>
                </a:solidFill>
                <a:latin typeface="Arial" charset="0"/>
                <a:cs typeface="Arial" charset="0"/>
              </a:rPr>
              <a:t>113</a:t>
            </a:r>
            <a:endParaRPr lang="en-US" altLang="zh-CN" b="1" dirty="0">
              <a:solidFill>
                <a:srgbClr val="FFFFFF"/>
              </a:solidFill>
              <a:latin typeface="Arial" charset="0"/>
              <a:cs typeface="Arial" charset="0"/>
            </a:endParaRPr>
          </a:p>
        </p:txBody>
      </p:sp>
    </p:spTree>
    <p:extLst>
      <p:ext uri="{BB962C8B-B14F-4D97-AF65-F5344CB8AC3E}">
        <p14:creationId xmlns:p14="http://schemas.microsoft.com/office/powerpoint/2010/main" val="385130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ar-JO" sz="2800" b="1" dirty="0">
                <a:solidFill>
                  <a:srgbClr val="FFFF00"/>
                </a:solidFill>
                <a:latin typeface="Arial" panose="020B0604020202020204" pitchFamily="34" charset="0"/>
                <a:ea typeface="ＭＳ Ｐゴシック" charset="0"/>
                <a:cs typeface="Arial" panose="020B0604020202020204" pitchFamily="34" charset="0"/>
              </a:rPr>
              <a:t>التفسير</a:t>
            </a:r>
            <a:r>
              <a:rPr lang="ar-JO" sz="2800" b="1" dirty="0">
                <a:latin typeface="Arial" panose="020B0604020202020204" pitchFamily="34" charset="0"/>
                <a:ea typeface="ＭＳ Ｐゴシック" charset="0"/>
                <a:cs typeface="Arial" panose="020B0604020202020204" pitchFamily="34" charset="0"/>
              </a:rPr>
              <a:t>:</a:t>
            </a:r>
          </a:p>
          <a:p>
            <a:pPr algn="ctr" defTabSz="914400" eaLnBrk="0" fontAlgn="base" hangingPunct="0">
              <a:spcBef>
                <a:spcPct val="0"/>
              </a:spcBef>
              <a:spcAft>
                <a:spcPct val="0"/>
              </a:spcAft>
            </a:pPr>
            <a:r>
              <a:rPr lang="ar-JO" sz="2800" b="1" dirty="0">
                <a:latin typeface="Arial" panose="020B0604020202020204" pitchFamily="34" charset="0"/>
                <a:ea typeface="ＭＳ Ｐゴシック" charset="0"/>
                <a:cs typeface="Arial" panose="020B0604020202020204" pitchFamily="34" charset="0"/>
              </a:rPr>
              <a:t>القصد من وراء</a:t>
            </a:r>
          </a:p>
          <a:p>
            <a:pPr algn="ctr" defTabSz="914400" eaLnBrk="0" fontAlgn="base" hangingPunct="0">
              <a:spcBef>
                <a:spcPct val="0"/>
              </a:spcBef>
              <a:spcAft>
                <a:spcPct val="0"/>
              </a:spcAft>
            </a:pPr>
            <a:r>
              <a:rPr lang="ar-JO" sz="2800" b="1" dirty="0">
                <a:latin typeface="Arial" panose="020B0604020202020204" pitchFamily="34" charset="0"/>
                <a:ea typeface="ＭＳ Ｐゴシック" charset="0"/>
                <a:cs typeface="Arial" panose="020B0604020202020204" pitchFamily="34" charset="0"/>
              </a:rPr>
              <a:t>التوصيات</a:t>
            </a:r>
            <a:endParaRPr lang="en-US" sz="2800" b="1" dirty="0">
              <a:latin typeface="Arial" panose="020B0604020202020204" pitchFamily="34" charset="0"/>
              <a:ea typeface="ＭＳ Ｐゴシック" charset="0"/>
              <a:cs typeface="Arial" panose="020B0604020202020204" pitchFamily="34" charset="0"/>
            </a:endParaRP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ar-JO" sz="2800" b="1" dirty="0">
                <a:solidFill>
                  <a:srgbClr val="FFFF00"/>
                </a:solidFill>
                <a:latin typeface="Arial" panose="020B0604020202020204" pitchFamily="34" charset="0"/>
                <a:ea typeface="ＭＳ Ｐゴシック" charset="0"/>
                <a:cs typeface="Arial" panose="020B0604020202020204" pitchFamily="34" charset="0"/>
              </a:rPr>
              <a:t>التطبيق</a:t>
            </a:r>
            <a:r>
              <a:rPr lang="ar-JO" sz="2800" b="1" dirty="0">
                <a:latin typeface="Arial" panose="020B0604020202020204" pitchFamily="34" charset="0"/>
                <a:ea typeface="ＭＳ Ｐゴシック" charset="0"/>
                <a:cs typeface="Arial" panose="020B0604020202020204" pitchFamily="34" charset="0"/>
              </a:rPr>
              <a:t>:</a:t>
            </a:r>
          </a:p>
          <a:p>
            <a:pPr algn="ctr" defTabSz="914400" eaLnBrk="0" fontAlgn="base" hangingPunct="0">
              <a:spcBef>
                <a:spcPct val="0"/>
              </a:spcBef>
              <a:spcAft>
                <a:spcPct val="0"/>
              </a:spcAft>
            </a:pPr>
            <a:r>
              <a:rPr lang="ar-JO" sz="2800" b="1" dirty="0">
                <a:latin typeface="Arial" panose="020B0604020202020204" pitchFamily="34" charset="0"/>
                <a:ea typeface="ＭＳ Ｐゴシック" charset="0"/>
                <a:cs typeface="Arial" panose="020B0604020202020204" pitchFamily="34" charset="0"/>
              </a:rPr>
              <a:t>الوضع الموازي</a:t>
            </a:r>
          </a:p>
          <a:p>
            <a:pPr algn="ctr" defTabSz="914400" eaLnBrk="0" fontAlgn="base" hangingPunct="0">
              <a:spcBef>
                <a:spcPct val="0"/>
              </a:spcBef>
              <a:spcAft>
                <a:spcPct val="0"/>
              </a:spcAft>
            </a:pPr>
            <a:r>
              <a:rPr lang="ar-JO" sz="2800" b="1" dirty="0">
                <a:latin typeface="Arial" panose="020B0604020202020204" pitchFamily="34" charset="0"/>
                <a:ea typeface="ＭＳ Ｐゴシック" charset="0"/>
                <a:cs typeface="Arial" panose="020B0604020202020204" pitchFamily="34" charset="0"/>
              </a:rPr>
              <a:t>الحديث</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ar-JO" sz="2800" b="1" dirty="0">
                <a:solidFill>
                  <a:srgbClr val="FFFF00"/>
                </a:solidFill>
                <a:latin typeface="Arial" panose="020B0604020202020204" pitchFamily="34" charset="0"/>
                <a:ea typeface="ＭＳ Ｐゴシック" charset="0"/>
                <a:cs typeface="Arial" panose="020B0604020202020204" pitchFamily="34" charset="0"/>
              </a:rPr>
              <a:t>التأسيس</a:t>
            </a:r>
            <a:r>
              <a:rPr lang="ar-JO" sz="2800" b="1" dirty="0">
                <a:latin typeface="Arial" panose="020B0604020202020204" pitchFamily="34" charset="0"/>
                <a:ea typeface="ＭＳ Ｐゴシック" charset="0"/>
                <a:cs typeface="Arial" panose="020B0604020202020204" pitchFamily="34" charset="0"/>
              </a:rPr>
              <a:t>:</a:t>
            </a:r>
            <a:r>
              <a:rPr lang="ar-JO" sz="2800" b="1" dirty="0">
                <a:solidFill>
                  <a:srgbClr val="FFFF00"/>
                </a:solidFill>
                <a:latin typeface="Arial" panose="020B0604020202020204" pitchFamily="34" charset="0"/>
                <a:ea typeface="ＭＳ Ｐゴシック" charset="0"/>
                <a:cs typeface="Arial" panose="020B0604020202020204" pitchFamily="34" charset="0"/>
              </a:rPr>
              <a:t> </a:t>
            </a:r>
            <a:r>
              <a:rPr lang="ar-JO" sz="2800" b="1" dirty="0">
                <a:latin typeface="Arial" panose="020B0604020202020204" pitchFamily="34" charset="0"/>
                <a:ea typeface="ＭＳ Ｐゴシック" charset="0"/>
                <a:cs typeface="Arial" panose="020B0604020202020204" pitchFamily="34" charset="0"/>
              </a:rPr>
              <a:t>الحقيقة العالمية</a:t>
            </a:r>
            <a:endParaRPr lang="en-US" sz="2800" b="1" dirty="0">
              <a:latin typeface="Arial" panose="020B0604020202020204" pitchFamily="34" charset="0"/>
              <a:ea typeface="ＭＳ Ｐゴシック" charset="0"/>
              <a:cs typeface="Arial" panose="020B0604020202020204" pitchFamily="34" charset="0"/>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altLang="zh-CN" b="1" kern="0" dirty="0">
                <a:solidFill>
                  <a:srgbClr val="000000"/>
                </a:solidFill>
                <a:cs typeface="MS PGothic" charset="0"/>
              </a:rPr>
              <a:t>113</a:t>
            </a:r>
            <a:endParaRPr lang="en-US" altLang="zh-CN" b="1" kern="0" dirty="0">
              <a:solidFill>
                <a:srgbClr val="000000"/>
              </a:solidFill>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1862512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solidFill>
            <a:srgbClr val="000000"/>
          </a:solidFill>
        </p:spPr>
        <p:txBody>
          <a:bodyPr/>
          <a:lstStyle/>
          <a:p>
            <a:r>
              <a:rPr lang="ar-JO" sz="5400" b="1" dirty="0">
                <a:solidFill>
                  <a:srgbClr val="FFFFFF"/>
                </a:solidFill>
                <a:latin typeface="Arial" charset="0"/>
                <a:ea typeface="ＭＳ Ｐゴシック" charset="0"/>
              </a:rPr>
              <a:t>التطبيق</a:t>
            </a:r>
            <a:endParaRPr lang="en-US" b="1" dirty="0">
              <a:solidFill>
                <a:srgbClr val="FFFFFF"/>
              </a:solidFill>
              <a:latin typeface="Arial" charset="0"/>
              <a:ea typeface="ＭＳ Ｐゴシック" charset="0"/>
            </a:endParaRPr>
          </a:p>
        </p:txBody>
      </p:sp>
      <p:sp>
        <p:nvSpPr>
          <p:cNvPr id="368643" name="Text Box 3"/>
          <p:cNvSpPr txBox="1">
            <a:spLocks noChangeArrowheads="1"/>
          </p:cNvSpPr>
          <p:nvPr/>
        </p:nvSpPr>
        <p:spPr bwMode="auto">
          <a:xfrm>
            <a:off x="8488363" y="19050"/>
            <a:ext cx="70403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400" b="1" dirty="0">
                <a:solidFill>
                  <a:srgbClr val="CBCBCB"/>
                </a:solidFill>
                <a:latin typeface="Arial" charset="0"/>
                <a:cs typeface="Arial" charset="0"/>
              </a:rPr>
              <a:t>122</a:t>
            </a:r>
            <a:endParaRPr lang="en-US" sz="2400" b="1" dirty="0">
              <a:solidFill>
                <a:srgbClr val="CBCBCB"/>
              </a:solidFill>
              <a:latin typeface="Arial" charset="0"/>
              <a:cs typeface="Arial" charset="0"/>
            </a:endParaRPr>
          </a:p>
        </p:txBody>
      </p:sp>
      <p:sp>
        <p:nvSpPr>
          <p:cNvPr id="28676" name="Text Box 4"/>
          <p:cNvSpPr txBox="1">
            <a:spLocks noChangeArrowheads="1"/>
          </p:cNvSpPr>
          <p:nvPr/>
        </p:nvSpPr>
        <p:spPr bwMode="auto">
          <a:xfrm>
            <a:off x="685800" y="2166938"/>
            <a:ext cx="7848600" cy="2769989"/>
          </a:xfrm>
          <a:prstGeom prst="rect">
            <a:avLst/>
          </a:prstGeom>
          <a:solidFill>
            <a:srgbClr val="66FFC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altLang="zh-CN" sz="3600" b="1" dirty="0">
                <a:latin typeface="Arial" charset="0"/>
                <a:cs typeface="Arial" charset="0"/>
              </a:rPr>
              <a:t>نحن كمؤمنين نحتاج أن </a:t>
            </a:r>
            <a:r>
              <a:rPr lang="ar-JO" altLang="zh-CN" sz="3600" b="1" dirty="0">
                <a:solidFill>
                  <a:srgbClr val="7030A0"/>
                </a:solidFill>
                <a:latin typeface="Arial" charset="0"/>
                <a:cs typeface="Arial" charset="0"/>
              </a:rPr>
              <a:t>نفصل (نقدّس)</a:t>
            </a:r>
          </a:p>
          <a:p>
            <a:pPr algn="ctr" defTabSz="914400" eaLnBrk="0" fontAlgn="base" hangingPunct="0">
              <a:spcBef>
                <a:spcPct val="0"/>
              </a:spcBef>
              <a:spcAft>
                <a:spcPct val="0"/>
              </a:spcAft>
            </a:pPr>
            <a:r>
              <a:rPr lang="ar-JO" altLang="zh-CN" sz="3600" b="1" dirty="0">
                <a:latin typeface="Arial" charset="0"/>
                <a:cs typeface="Arial" charset="0"/>
              </a:rPr>
              <a:t> أنفسنا باستمرار من خلال</a:t>
            </a:r>
          </a:p>
          <a:p>
            <a:pPr algn="ctr" defTabSz="914400" eaLnBrk="0" fontAlgn="base" hangingPunct="0">
              <a:spcBef>
                <a:spcPct val="0"/>
              </a:spcBef>
              <a:spcAft>
                <a:spcPct val="0"/>
              </a:spcAft>
            </a:pPr>
            <a:r>
              <a:rPr lang="ar-JO" altLang="zh-CN" sz="3600" b="1" dirty="0">
                <a:latin typeface="Arial" charset="0"/>
                <a:cs typeface="Arial" charset="0"/>
              </a:rPr>
              <a:t> الاعتراف بخطايانا</a:t>
            </a:r>
          </a:p>
          <a:p>
            <a:pPr algn="ctr" defTabSz="914400" eaLnBrk="0" fontAlgn="base" hangingPunct="0">
              <a:spcBef>
                <a:spcPct val="0"/>
              </a:spcBef>
              <a:spcAft>
                <a:spcPct val="0"/>
              </a:spcAft>
            </a:pPr>
            <a:r>
              <a:rPr lang="ar-JO" altLang="zh-CN" sz="3600" b="1" dirty="0">
                <a:latin typeface="Arial" charset="0"/>
                <a:cs typeface="Arial" charset="0"/>
              </a:rPr>
              <a:t> والسير بقداسة أمام الله</a:t>
            </a:r>
          </a:p>
          <a:p>
            <a:pPr algn="ctr" defTabSz="914400" eaLnBrk="0" fontAlgn="base" hangingPunct="0">
              <a:spcBef>
                <a:spcPct val="0"/>
              </a:spcBef>
              <a:spcAft>
                <a:spcPct val="0"/>
              </a:spcAft>
            </a:pPr>
            <a:r>
              <a:rPr lang="ar-JO" altLang="zh-CN" sz="3600" b="1" dirty="0">
                <a:latin typeface="Arial" charset="0"/>
                <a:cs typeface="Arial" charset="0"/>
              </a:rPr>
              <a:t> لكي نختبر حضوره معنا</a:t>
            </a:r>
            <a:endParaRPr lang="en-US" sz="3600" b="1" dirty="0">
              <a:latin typeface="Arial" charset="0"/>
              <a:cs typeface="Arial" charset="0"/>
            </a:endParaRPr>
          </a:p>
        </p:txBody>
      </p:sp>
    </p:spTree>
    <p:extLst>
      <p:ext uri="{BB962C8B-B14F-4D97-AF65-F5344CB8AC3E}">
        <p14:creationId xmlns:p14="http://schemas.microsoft.com/office/powerpoint/2010/main" val="3531006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يمكننا أن نستمر بالتمتع</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بحضور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بعد أن تعرفنا عليه؟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t="4649" b="10762"/>
          <a:stretch/>
        </p:blipFill>
        <p:spPr>
          <a:xfrm>
            <a:off x="0" y="2507138"/>
            <a:ext cx="9144000" cy="4350862"/>
          </a:xfrm>
          <a:prstGeom prst="rect">
            <a:avLst/>
          </a:prstGeom>
        </p:spPr>
      </p:pic>
    </p:spTree>
    <p:extLst>
      <p:ext uri="{BB962C8B-B14F-4D97-AF65-F5344CB8AC3E}">
        <p14:creationId xmlns:p14="http://schemas.microsoft.com/office/powerpoint/2010/main" val="31468100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7155"/>
          <a:stretch/>
        </p:blipFill>
        <p:spPr>
          <a:xfrm>
            <a:off x="0" y="27092"/>
            <a:ext cx="9144000" cy="568509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10029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Arial" panose="020B0604020202020204" pitchFamily="34" charset="0"/>
              </a:rPr>
              <a:t>كُنْ </a:t>
            </a:r>
            <a:r>
              <a:rPr lang="ar-JO" sz="5400" b="1" dirty="0">
                <a:solidFill>
                  <a:srgbClr val="FFFF00"/>
                </a:solidFill>
                <a:effectLst>
                  <a:glow rad="127000">
                    <a:srgbClr val="000000"/>
                  </a:glow>
                </a:effectLst>
                <a:latin typeface="Arial" charset="0"/>
                <a:ea typeface="ＭＳ Ｐゴシック" charset="0"/>
                <a:cs typeface="Arial" panose="020B0604020202020204" pitchFamily="34" charset="0"/>
              </a:rPr>
              <a:t>مقدسًا</a:t>
            </a:r>
            <a:r>
              <a:rPr lang="ar-JO" sz="5400" b="1" dirty="0">
                <a:solidFill>
                  <a:srgbClr val="FFFFFF"/>
                </a:solidFill>
                <a:effectLst>
                  <a:glow rad="127000">
                    <a:srgbClr val="000000"/>
                  </a:glow>
                </a:effectLst>
                <a:latin typeface="Arial" charset="0"/>
                <a:ea typeface="ＭＳ Ｐゴシック" charset="0"/>
                <a:cs typeface="Arial" panose="020B0604020202020204" pitchFamily="34" charset="0"/>
              </a:rPr>
              <a:t> لأن</a:t>
            </a:r>
          </a:p>
          <a:p>
            <a:pPr>
              <a:defRPr/>
            </a:pPr>
            <a:r>
              <a:rPr lang="ar-JO" sz="5400" b="1" dirty="0">
                <a:solidFill>
                  <a:srgbClr val="FFFFFF"/>
                </a:solidFill>
                <a:effectLst>
                  <a:glow rad="127000">
                    <a:srgbClr val="000000"/>
                  </a:glow>
                </a:effectLst>
                <a:latin typeface="Arial" charset="0"/>
                <a:ea typeface="ＭＳ Ｐゴシック" charset="0"/>
                <a:cs typeface="Arial" panose="020B0604020202020204" pitchFamily="34" charset="0"/>
              </a:rPr>
              <a:t>الله قدوس</a:t>
            </a:r>
            <a:endParaRPr lang="en-US" sz="5400" b="1" dirty="0">
              <a:solidFill>
                <a:srgbClr val="FFFFFF"/>
              </a:solidFill>
              <a:effectLst>
                <a:glow rad="127000">
                  <a:srgbClr val="000000"/>
                </a:glow>
              </a:effectLst>
              <a:latin typeface="Arial"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لاوِيّين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4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06150"/>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١-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أعترف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أن الله هو كل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ما تحتاجه (لا ١-١٠)</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226081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4568746" cy="4459809"/>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٢-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مارس</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عادات صالحة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(لا ١١-٢٧).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568746" y="0"/>
            <a:ext cx="4590893" cy="6858000"/>
          </a:xfrm>
          <a:prstGeom prst="rect">
            <a:avLst/>
          </a:prstGeom>
        </p:spPr>
      </p:pic>
    </p:spTree>
    <p:extLst>
      <p:ext uri="{BB962C8B-B14F-4D97-AF65-F5344CB8AC3E}">
        <p14:creationId xmlns:p14="http://schemas.microsoft.com/office/powerpoint/2010/main" val="293891234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ar-JO" b="1" dirty="0">
                <a:solidFill>
                  <a:srgbClr val="FFFFFF"/>
                </a:solidFill>
                <a:effectLst>
                  <a:glow rad="317500">
                    <a:schemeClr val="tx1">
                      <a:alpha val="91000"/>
                    </a:schemeClr>
                  </a:glow>
                </a:effectLst>
                <a:latin typeface="Apple Chancery"/>
                <a:cs typeface="Arial" panose="020B0604020202020204" pitchFamily="34" charset="0"/>
              </a:rPr>
              <a:t>ثَمَرُ الرُّوح</a:t>
            </a:r>
            <a:endParaRPr lang="en-US" b="1" dirty="0">
              <a:solidFill>
                <a:srgbClr val="FFFFFF"/>
              </a:solidFill>
              <a:effectLst>
                <a:glow rad="317500">
                  <a:schemeClr val="tx1">
                    <a:alpha val="91000"/>
                  </a:schemeClr>
                </a:glow>
              </a:effectLst>
              <a:latin typeface="Apple Chancery"/>
              <a:cs typeface="Arial" panose="020B0604020202020204" pitchFamily="34" charset="0"/>
            </a:endParaRP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defTabSz="914400">
              <a:defRPr/>
            </a:pPr>
            <a:r>
              <a:rPr lang="ar-JO" b="1" dirty="0">
                <a:solidFill>
                  <a:srgbClr val="FFFFFF"/>
                </a:solidFill>
                <a:effectLst>
                  <a:glow rad="317500">
                    <a:srgbClr val="000000">
                      <a:alpha val="91000"/>
                    </a:srgbClr>
                  </a:glow>
                </a:effectLst>
                <a:latin typeface="Apple Chancery"/>
                <a:ea typeface="Osaka"/>
                <a:cs typeface="Apple Chancery"/>
              </a:rPr>
              <a:t>محبة</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defTabSz="914400">
              <a:defRPr/>
            </a:pPr>
            <a:r>
              <a:rPr lang="ar-JO" b="1" dirty="0">
                <a:solidFill>
                  <a:srgbClr val="FFFFFF"/>
                </a:solidFill>
                <a:effectLst>
                  <a:glow rad="317500">
                    <a:srgbClr val="000000">
                      <a:alpha val="91000"/>
                    </a:srgbClr>
                  </a:glow>
                </a:effectLst>
                <a:latin typeface="Apple Chancery"/>
                <a:ea typeface="Osaka"/>
                <a:cs typeface="Apple Chancery"/>
              </a:rPr>
              <a:t>فرح</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defTabSz="914400">
              <a:defRPr/>
            </a:pPr>
            <a:r>
              <a:rPr lang="ar-JO" b="1" dirty="0">
                <a:solidFill>
                  <a:srgbClr val="FFFFFF"/>
                </a:solidFill>
                <a:effectLst>
                  <a:glow rad="317500">
                    <a:srgbClr val="000000">
                      <a:alpha val="91000"/>
                    </a:srgbClr>
                  </a:glow>
                </a:effectLst>
                <a:latin typeface="Apple Chancery"/>
                <a:ea typeface="Osaka"/>
                <a:cs typeface="Apple Chancery"/>
              </a:rPr>
              <a:t>سلام</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9" name="Title 1"/>
          <p:cNvSpPr txBox="1">
            <a:spLocks/>
          </p:cNvSpPr>
          <p:nvPr/>
        </p:nvSpPr>
        <p:spPr bwMode="auto">
          <a:xfrm>
            <a:off x="6134100" y="3104964"/>
            <a:ext cx="2902396"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defTabSz="914400">
              <a:defRPr/>
            </a:pPr>
            <a:r>
              <a:rPr lang="ar-JO" b="1" dirty="0">
                <a:solidFill>
                  <a:srgbClr val="FFFFFF"/>
                </a:solidFill>
                <a:effectLst>
                  <a:glow rad="317500">
                    <a:srgbClr val="000000">
                      <a:alpha val="91000"/>
                    </a:srgbClr>
                  </a:glow>
                </a:effectLst>
                <a:latin typeface="Apple Chancery"/>
                <a:ea typeface="Osaka"/>
                <a:cs typeface="Apple Chancery"/>
              </a:rPr>
              <a:t>طول أناة</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defTabSz="914400">
              <a:defRPr/>
            </a:pPr>
            <a:r>
              <a:rPr lang="ar-JO" b="1" dirty="0">
                <a:solidFill>
                  <a:srgbClr val="FFFFFF"/>
                </a:solidFill>
                <a:effectLst>
                  <a:glow rad="317500">
                    <a:srgbClr val="000000">
                      <a:alpha val="91000"/>
                    </a:srgbClr>
                  </a:glow>
                </a:effectLst>
                <a:latin typeface="Apple Chancery"/>
                <a:ea typeface="Osaka"/>
                <a:cs typeface="Apple Chancery"/>
              </a:rPr>
              <a:t>لطف</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defTabSz="914400">
              <a:defRPr/>
            </a:pPr>
            <a:r>
              <a:rPr lang="ar-JO" b="1" dirty="0">
                <a:solidFill>
                  <a:srgbClr val="FFFFFF"/>
                </a:solidFill>
                <a:effectLst>
                  <a:glow rad="317500">
                    <a:srgbClr val="000000">
                      <a:alpha val="91000"/>
                    </a:srgbClr>
                  </a:glow>
                </a:effectLst>
                <a:latin typeface="Apple Chancery"/>
                <a:ea typeface="Osaka"/>
                <a:cs typeface="Apple Chancery"/>
              </a:rPr>
              <a:t>صلاح</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defTabSz="914400">
              <a:defRPr/>
            </a:pPr>
            <a:r>
              <a:rPr lang="ar-JO" b="1" dirty="0">
                <a:solidFill>
                  <a:srgbClr val="FFFFFF"/>
                </a:solidFill>
                <a:effectLst>
                  <a:glow rad="317500">
                    <a:srgbClr val="000000">
                      <a:alpha val="91000"/>
                    </a:srgbClr>
                  </a:glow>
                </a:effectLst>
                <a:latin typeface="Apple Chancery"/>
                <a:ea typeface="Osaka"/>
                <a:cs typeface="Apple Chancery"/>
              </a:rPr>
              <a:t>إيمان</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defTabSz="914400">
              <a:defRPr/>
            </a:pPr>
            <a:r>
              <a:rPr lang="ar-JO" b="1" dirty="0">
                <a:solidFill>
                  <a:srgbClr val="FFFFFF"/>
                </a:solidFill>
                <a:effectLst>
                  <a:glow rad="317500">
                    <a:srgbClr val="000000">
                      <a:alpha val="91000"/>
                    </a:srgbClr>
                  </a:glow>
                </a:effectLst>
                <a:latin typeface="Apple Chancery"/>
                <a:ea typeface="Osaka"/>
                <a:cs typeface="Apple Chancery"/>
              </a:rPr>
              <a:t>وداعة</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defTabSz="914400">
              <a:defRPr/>
            </a:pPr>
            <a:r>
              <a:rPr lang="ar-JO" b="1" dirty="0">
                <a:solidFill>
                  <a:srgbClr val="FFFFFF"/>
                </a:solidFill>
                <a:effectLst>
                  <a:glow rad="317500">
                    <a:srgbClr val="000000">
                      <a:alpha val="91000"/>
                    </a:srgbClr>
                  </a:glow>
                </a:effectLst>
                <a:latin typeface="Apple Chancery"/>
                <a:ea typeface="Osaka"/>
                <a:cs typeface="Apple Chancery"/>
              </a:rPr>
              <a:t>تعفف</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21" name="Title 1"/>
          <p:cNvSpPr txBox="1">
            <a:spLocks/>
          </p:cNvSpPr>
          <p:nvPr/>
        </p:nvSpPr>
        <p:spPr bwMode="auto">
          <a:xfrm>
            <a:off x="1" y="5445225"/>
            <a:ext cx="3995936" cy="1412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defTabSz="914400">
              <a:defRPr/>
            </a:pPr>
            <a:r>
              <a:rPr lang="ar-JO" sz="3600" b="1" dirty="0">
                <a:solidFill>
                  <a:srgbClr val="FFFFFF"/>
                </a:solidFill>
                <a:effectLst>
                  <a:glow rad="317500">
                    <a:srgbClr val="000000">
                      <a:alpha val="91000"/>
                    </a:srgbClr>
                  </a:glow>
                </a:effectLst>
                <a:latin typeface="Apple Chancery"/>
                <a:ea typeface="Osaka"/>
                <a:cs typeface="Apple Chancery"/>
              </a:rPr>
              <a:t>غلاطية</a:t>
            </a:r>
          </a:p>
          <a:p>
            <a:pPr defTabSz="914400">
              <a:defRPr/>
            </a:pPr>
            <a:r>
              <a:rPr lang="ar-JO" sz="3600" b="1" dirty="0">
                <a:solidFill>
                  <a:srgbClr val="FFFFFF"/>
                </a:solidFill>
                <a:effectLst>
                  <a:glow rad="317500">
                    <a:srgbClr val="000000">
                      <a:alpha val="91000"/>
                    </a:srgbClr>
                  </a:glow>
                </a:effectLst>
                <a:latin typeface="Apple Chancery"/>
                <a:ea typeface="Osaka"/>
                <a:cs typeface="Apple Chancery"/>
              </a:rPr>
              <a:t>5: 22- 23</a:t>
            </a:r>
            <a:endParaRPr lang="en-US" sz="3600" b="1" dirty="0">
              <a:solidFill>
                <a:srgbClr val="FFFFFF"/>
              </a:solidFill>
              <a:effectLst>
                <a:glow rad="317500">
                  <a:srgbClr val="000000">
                    <a:alpha val="91000"/>
                  </a:srgbClr>
                </a:glow>
              </a:effectLst>
              <a:latin typeface="Apple Chancery"/>
              <a:ea typeface="Osaka"/>
              <a:cs typeface="Apple Chancery"/>
            </a:endParaRPr>
          </a:p>
        </p:txBody>
      </p:sp>
    </p:spTree>
    <p:extLst>
      <p:ext uri="{BB962C8B-B14F-4D97-AF65-F5344CB8AC3E}">
        <p14:creationId xmlns:p14="http://schemas.microsoft.com/office/powerpoint/2010/main" val="3329542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القداسة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743625" y="1364185"/>
            <a:ext cx="4931645" cy="351814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latin typeface="Arial" panose="020B0604020202020204" pitchFamily="34" charset="0"/>
                <a:ea typeface="ＭＳ Ｐゴシック" charset="0"/>
                <a:cs typeface="Arial" panose="020B0604020202020204" pitchFamily="34" charset="0"/>
              </a:rPr>
              <a:t>كيف لقلة من الناس يعرفون من يعتقد أن القداسة أمر بليد... </a:t>
            </a:r>
          </a:p>
          <a:p>
            <a:pPr>
              <a:defRPr/>
            </a:pPr>
            <a:r>
              <a:rPr lang="ar-JO" sz="2400" b="1" dirty="0">
                <a:latin typeface="Arial" panose="020B0604020202020204" pitchFamily="34" charset="0"/>
                <a:ea typeface="ＭＳ Ｐゴシック" charset="0"/>
                <a:cs typeface="Arial" panose="020B0604020202020204" pitchFamily="34" charset="0"/>
              </a:rPr>
              <a:t>عندما يلتقي المرء بشيء حقيقي، فهو أمر </a:t>
            </a:r>
          </a:p>
          <a:p>
            <a:pPr>
              <a:defRPr/>
            </a:pPr>
            <a:r>
              <a:rPr lang="ar-JO" sz="2400" b="1" dirty="0">
                <a:latin typeface="Arial" panose="020B0604020202020204" pitchFamily="34" charset="0"/>
                <a:ea typeface="ＭＳ Ｐゴシック" charset="0"/>
                <a:cs typeface="Arial" panose="020B0604020202020204" pitchFamily="34" charset="0"/>
              </a:rPr>
              <a:t>لا يقاوم!</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2400" b="1" dirty="0">
              <a:effectLst/>
              <a:latin typeface="Arial" charset="0"/>
              <a:ea typeface="ＭＳ Ｐゴシック" charset="0"/>
              <a:cs typeface="ＭＳ Ｐゴシック" charset="0"/>
            </a:endParaRPr>
          </a:p>
          <a:p>
            <a:pPr>
              <a:defRPr/>
            </a:pPr>
            <a:r>
              <a:rPr lang="en-US" sz="2400" b="1" i="1" dirty="0">
                <a:effectLst/>
                <a:latin typeface="Arial" charset="0"/>
                <a:ea typeface="ＭＳ Ｐゴシック" charset="0"/>
                <a:cs typeface="ＭＳ Ｐゴシック" charset="0"/>
              </a:rPr>
              <a:t> </a:t>
            </a:r>
            <a:r>
              <a:rPr lang="en-US" sz="2400" b="1" i="1" dirty="0">
                <a:latin typeface="Arial" charset="0"/>
                <a:ea typeface="ＭＳ Ｐゴシック" charset="0"/>
                <a:cs typeface="ＭＳ Ｐゴシック" charset="0"/>
              </a:rPr>
              <a:t>——</a:t>
            </a:r>
            <a:r>
              <a:rPr lang="ar-JO" sz="2400" b="1" i="1" dirty="0">
                <a:effectLst/>
                <a:latin typeface="Arial" panose="020B0604020202020204" pitchFamily="34" charset="0"/>
                <a:ea typeface="ＭＳ Ｐゴシック" charset="0"/>
                <a:cs typeface="Arial" panose="020B0604020202020204" pitchFamily="34" charset="0"/>
              </a:rPr>
              <a:t>سي. أس. لويس </a:t>
            </a:r>
            <a:r>
              <a:rPr lang="en-US" sz="2400" b="1" i="1" dirty="0">
                <a:effectLst/>
                <a:latin typeface="Arial" panose="020B0604020202020204" pitchFamily="34" charset="0"/>
                <a:ea typeface="ＭＳ Ｐゴシック" charset="0"/>
                <a:cs typeface="Arial" panose="020B0604020202020204" pitchFamily="34" charset="0"/>
              </a:rPr>
              <a:t> </a:t>
            </a:r>
            <a:r>
              <a:rPr lang="en-US" sz="2400" b="1" i="1" dirty="0">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465560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400" y="254000"/>
            <a:ext cx="9093200" cy="6350000"/>
          </a:xfrm>
          <a:prstGeom prst="rect">
            <a:avLst/>
          </a:prstGeom>
        </p:spPr>
      </p:pic>
      <p:sp>
        <p:nvSpPr>
          <p:cNvPr id="900098" name="Rectangle 2"/>
          <p:cNvSpPr>
            <a:spLocks noGrp="1" noChangeArrowheads="1"/>
          </p:cNvSpPr>
          <p:nvPr>
            <p:ph type="ctrTitle"/>
          </p:nvPr>
        </p:nvSpPr>
        <p:spPr>
          <a:xfrm>
            <a:off x="5226308" y="232008"/>
            <a:ext cx="3820006" cy="636144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هي الممارسة في</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حياتك</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التي</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يجب عليك الاعتراف بها وتطهيرها؟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3339856"/>
            <a:ext cx="4931645" cy="351814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latin typeface="Arial" panose="020B0604020202020204" pitchFamily="34" charset="0"/>
                <a:ea typeface="ＭＳ Ｐゴシック" charset="0"/>
                <a:cs typeface="Arial" panose="020B0604020202020204" pitchFamily="34" charset="0"/>
              </a:rPr>
              <a:t>" اِتْبَعُوا ٱلسَّلَامَ مَعَ ٱلْجَمِيعِ،</a:t>
            </a:r>
          </a:p>
          <a:p>
            <a:pPr>
              <a:defRPr/>
            </a:pPr>
            <a:r>
              <a:rPr lang="ar-JO" sz="2800" b="1" dirty="0">
                <a:effectLst/>
                <a:latin typeface="Arial" panose="020B0604020202020204" pitchFamily="34" charset="0"/>
                <a:ea typeface="ＭＳ Ｐゴシック" charset="0"/>
                <a:cs typeface="Arial" panose="020B0604020202020204" pitchFamily="34" charset="0"/>
              </a:rPr>
              <a:t> وَٱلْقَدَاسَةَ ٱلَّتِي بِدُونِهَا </a:t>
            </a:r>
          </a:p>
          <a:p>
            <a:pPr>
              <a:defRPr/>
            </a:pPr>
            <a:r>
              <a:rPr lang="ar-JO" sz="2800" b="1" dirty="0">
                <a:effectLst/>
                <a:latin typeface="Arial" panose="020B0604020202020204" pitchFamily="34" charset="0"/>
                <a:ea typeface="ＭＳ Ｐゴシック" charset="0"/>
                <a:cs typeface="Arial" panose="020B0604020202020204" pitchFamily="34" charset="0"/>
              </a:rPr>
              <a:t>لَنْ يَرَى أَحَدٌ ٱلرَّبَّ"</a:t>
            </a:r>
            <a:endParaRPr lang="en-US" sz="2000" b="1" i="1" dirty="0">
              <a:effectLst/>
              <a:latin typeface="Arial" charset="0"/>
              <a:ea typeface="ＭＳ Ｐゴシック" charset="0"/>
              <a:cs typeface="ＭＳ Ｐゴシック" charset="0"/>
            </a:endParaRPr>
          </a:p>
          <a:p>
            <a:pPr>
              <a:defRPr/>
            </a:pPr>
            <a:r>
              <a:rPr lang="ar-JO" sz="2000" b="1" i="1" dirty="0">
                <a:latin typeface="Arial" panose="020B0604020202020204" pitchFamily="34" charset="0"/>
                <a:ea typeface="ＭＳ Ｐゴシック" charset="0"/>
                <a:cs typeface="Arial" panose="020B0604020202020204" pitchFamily="34" charset="0"/>
              </a:rPr>
              <a:t>عبرانيين 12: 14</a:t>
            </a:r>
            <a:endParaRPr lang="en-US" sz="2000" b="1" i="1"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59910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القداسة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164157"/>
            <a:ext cx="9144000" cy="5694853"/>
          </a:xfrm>
          <a:prstGeom prst="rect">
            <a:avLst/>
          </a:prstGeom>
        </p:spPr>
      </p:pic>
    </p:spTree>
    <p:extLst>
      <p:ext uri="{BB962C8B-B14F-4D97-AF65-F5344CB8AC3E}">
        <p14:creationId xmlns:p14="http://schemas.microsoft.com/office/powerpoint/2010/main" val="936310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يمكننا أن نستمر</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في التمتع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بحضور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بعد التعرف عليهِ؟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t="4649" b="10762"/>
          <a:stretch/>
        </p:blipFill>
        <p:spPr>
          <a:xfrm>
            <a:off x="0" y="2507138"/>
            <a:ext cx="9144000" cy="4350862"/>
          </a:xfrm>
          <a:prstGeom prst="rect">
            <a:avLst/>
          </a:prstGeom>
        </p:spPr>
      </p:pic>
    </p:spTree>
    <p:extLst>
      <p:ext uri="{BB962C8B-B14F-4D97-AF65-F5344CB8AC3E}">
        <p14:creationId xmlns:p14="http://schemas.microsoft.com/office/powerpoint/2010/main" val="392854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6" descr="exodus-nasa-map-sina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Freeform 6"/>
          <p:cNvSpPr>
            <a:spLocks/>
          </p:cNvSpPr>
          <p:nvPr/>
        </p:nvSpPr>
        <p:spPr bwMode="auto">
          <a:xfrm>
            <a:off x="2209800" y="2133600"/>
            <a:ext cx="2667000" cy="3352800"/>
          </a:xfrm>
          <a:custGeom>
            <a:avLst/>
            <a:gdLst>
              <a:gd name="T0" fmla="*/ 0 w 1728"/>
              <a:gd name="T1" fmla="*/ 0 h 1632"/>
              <a:gd name="T2" fmla="*/ 192 w 1728"/>
              <a:gd name="T3" fmla="*/ 132 h 1632"/>
              <a:gd name="T4" fmla="*/ 264 w 1728"/>
              <a:gd name="T5" fmla="*/ 156 h 1632"/>
              <a:gd name="T6" fmla="*/ 360 w 1728"/>
              <a:gd name="T7" fmla="*/ 180 h 1632"/>
              <a:gd name="T8" fmla="*/ 696 w 1728"/>
              <a:gd name="T9" fmla="*/ 300 h 1632"/>
              <a:gd name="T10" fmla="*/ 840 w 1728"/>
              <a:gd name="T11" fmla="*/ 348 h 1632"/>
              <a:gd name="T12" fmla="*/ 912 w 1728"/>
              <a:gd name="T13" fmla="*/ 600 h 1632"/>
              <a:gd name="T14" fmla="*/ 972 w 1728"/>
              <a:gd name="T15" fmla="*/ 708 h 1632"/>
              <a:gd name="T16" fmla="*/ 1008 w 1728"/>
              <a:gd name="T17" fmla="*/ 816 h 1632"/>
              <a:gd name="T18" fmla="*/ 1068 w 1728"/>
              <a:gd name="T19" fmla="*/ 924 h 1632"/>
              <a:gd name="T20" fmla="*/ 1152 w 1728"/>
              <a:gd name="T21" fmla="*/ 1104 h 1632"/>
              <a:gd name="T22" fmla="*/ 1212 w 1728"/>
              <a:gd name="T23" fmla="*/ 1176 h 1632"/>
              <a:gd name="T24" fmla="*/ 1296 w 1728"/>
              <a:gd name="T25" fmla="*/ 1284 h 1632"/>
              <a:gd name="T26" fmla="*/ 1380 w 1728"/>
              <a:gd name="T27" fmla="*/ 1380 h 1632"/>
              <a:gd name="T28" fmla="*/ 1620 w 1728"/>
              <a:gd name="T29" fmla="*/ 1584 h 1632"/>
              <a:gd name="T30" fmla="*/ 1692 w 1728"/>
              <a:gd name="T31" fmla="*/ 1608 h 1632"/>
              <a:gd name="T32" fmla="*/ 1728 w 1728"/>
              <a:gd name="T33" fmla="*/ 1632 h 1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8"/>
              <a:gd name="T52" fmla="*/ 0 h 1632"/>
              <a:gd name="T53" fmla="*/ 1728 w 1728"/>
              <a:gd name="T54" fmla="*/ 1632 h 1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7"/>
              </a:schemeClr>
            </a:outerShdw>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34" charset="0"/>
              <a:ea typeface="Times New Roman" charset="0"/>
              <a:cs typeface="Times New Roman" charset="0"/>
            </a:endParaRPr>
          </a:p>
        </p:txBody>
      </p:sp>
      <p:sp>
        <p:nvSpPr>
          <p:cNvPr id="123911" name="Rectangle 7"/>
          <p:cNvSpPr>
            <a:spLocks noGrp="1" noChangeArrowheads="1"/>
          </p:cNvSpPr>
          <p:nvPr>
            <p:ph type="title" idx="4294967295"/>
          </p:nvPr>
        </p:nvSpPr>
        <p:spPr>
          <a:xfrm>
            <a:off x="228600" y="-76200"/>
            <a:ext cx="7772400" cy="70167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ar-JO" sz="4000" b="1" dirty="0">
                <a:solidFill>
                  <a:schemeClr val="bg1"/>
                </a:solidFill>
              </a:rPr>
              <a:t>خط سير رحلة الخروج</a:t>
            </a:r>
            <a:endParaRPr lang="en-US" sz="4000" b="1" dirty="0">
              <a:solidFill>
                <a:schemeClr val="bg1"/>
              </a:solidFill>
            </a:endParaRPr>
          </a:p>
        </p:txBody>
      </p:sp>
      <p:sp>
        <p:nvSpPr>
          <p:cNvPr id="8" name="Rectangle 7"/>
          <p:cNvSpPr txBox="1">
            <a:spLocks noChangeArrowheads="1"/>
          </p:cNvSpPr>
          <p:nvPr/>
        </p:nvSpPr>
        <p:spPr bwMode="auto">
          <a:xfrm>
            <a:off x="0" y="1295400"/>
            <a:ext cx="3276600" cy="7016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defTabSz="914400" fontAlgn="base">
              <a:spcBef>
                <a:spcPct val="50000"/>
              </a:spcBef>
              <a:spcAft>
                <a:spcPct val="0"/>
              </a:spcAft>
              <a:defRPr/>
            </a:pPr>
            <a:r>
              <a:rPr lang="ar-JO" sz="4000" b="1" kern="0" dirty="0">
                <a:solidFill>
                  <a:srgbClr val="FFFFFF"/>
                </a:solidFill>
                <a:latin typeface="Arial"/>
                <a:ea typeface="ＭＳ Ｐゴシック" pitchFamily="-111" charset="-128"/>
                <a:cs typeface="Arial"/>
              </a:rPr>
              <a:t>جاسان</a:t>
            </a:r>
            <a:endParaRPr lang="en-US" sz="4000" b="1" kern="0" dirty="0">
              <a:solidFill>
                <a:srgbClr val="FFFFFF"/>
              </a:solidFill>
              <a:latin typeface="Arial"/>
              <a:ea typeface="ＭＳ Ｐゴシック" pitchFamily="-111" charset="-128"/>
              <a:cs typeface="Arial"/>
            </a:endParaRPr>
          </a:p>
        </p:txBody>
      </p:sp>
      <p:sp>
        <p:nvSpPr>
          <p:cNvPr id="9" name="Rectangle 7"/>
          <p:cNvSpPr txBox="1">
            <a:spLocks noChangeArrowheads="1"/>
          </p:cNvSpPr>
          <p:nvPr/>
        </p:nvSpPr>
        <p:spPr bwMode="auto">
          <a:xfrm>
            <a:off x="685800" y="3048000"/>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914400" fontAlgn="base">
              <a:spcBef>
                <a:spcPct val="50000"/>
              </a:spcBef>
              <a:spcAft>
                <a:spcPct val="0"/>
              </a:spcAft>
              <a:defRPr/>
            </a:pPr>
            <a:r>
              <a:rPr lang="ar-JO" sz="4000" b="1" kern="0" dirty="0">
                <a:solidFill>
                  <a:srgbClr val="000000"/>
                </a:solidFill>
                <a:latin typeface="Arial"/>
                <a:ea typeface="ＭＳ Ｐゴシック" pitchFamily="-111" charset="-128"/>
                <a:cs typeface="Arial"/>
              </a:rPr>
              <a:t>     مارَّة</a:t>
            </a:r>
            <a:endParaRPr lang="en-US" sz="4000" b="1" kern="0" dirty="0">
              <a:solidFill>
                <a:srgbClr val="000000"/>
              </a:solidFill>
              <a:latin typeface="Arial"/>
              <a:ea typeface="ＭＳ Ｐゴシック" pitchFamily="-111" charset="-128"/>
              <a:cs typeface="Arial"/>
            </a:endParaRPr>
          </a:p>
        </p:txBody>
      </p:sp>
      <p:sp>
        <p:nvSpPr>
          <p:cNvPr id="159750" name="Oval 9"/>
          <p:cNvSpPr>
            <a:spLocks noChangeArrowheads="1"/>
          </p:cNvSpPr>
          <p:nvPr/>
        </p:nvSpPr>
        <p:spPr bwMode="auto">
          <a:xfrm>
            <a:off x="3352800" y="3352800"/>
            <a:ext cx="228600" cy="22860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ＭＳ Ｐゴシック" charset="0"/>
            </a:endParaRPr>
          </a:p>
        </p:txBody>
      </p:sp>
      <p:sp>
        <p:nvSpPr>
          <p:cNvPr id="11" name="Rectangle 7"/>
          <p:cNvSpPr txBox="1">
            <a:spLocks noChangeArrowheads="1"/>
          </p:cNvSpPr>
          <p:nvPr/>
        </p:nvSpPr>
        <p:spPr bwMode="auto">
          <a:xfrm>
            <a:off x="838200" y="3581400"/>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914400" fontAlgn="base">
              <a:spcBef>
                <a:spcPct val="50000"/>
              </a:spcBef>
              <a:spcAft>
                <a:spcPct val="0"/>
              </a:spcAft>
              <a:defRPr/>
            </a:pPr>
            <a:r>
              <a:rPr lang="ar-JO" sz="4000" b="1" kern="0" dirty="0">
                <a:solidFill>
                  <a:srgbClr val="000000"/>
                </a:solidFill>
                <a:latin typeface="Arial"/>
                <a:ea typeface="ＭＳ Ｐゴシック" pitchFamily="-111" charset="-128"/>
                <a:cs typeface="Arial"/>
              </a:rPr>
              <a:t>      إيليم</a:t>
            </a:r>
            <a:endParaRPr lang="en-US" sz="4000" b="1" kern="0" dirty="0">
              <a:solidFill>
                <a:srgbClr val="000000"/>
              </a:solidFill>
              <a:latin typeface="Arial"/>
              <a:ea typeface="ＭＳ Ｐゴシック" pitchFamily="-111" charset="-128"/>
              <a:cs typeface="Arial"/>
            </a:endParaRPr>
          </a:p>
        </p:txBody>
      </p:sp>
      <p:sp>
        <p:nvSpPr>
          <p:cNvPr id="159752" name="Oval 11"/>
          <p:cNvSpPr>
            <a:spLocks noChangeArrowheads="1"/>
          </p:cNvSpPr>
          <p:nvPr/>
        </p:nvSpPr>
        <p:spPr bwMode="auto">
          <a:xfrm>
            <a:off x="3505200" y="3886200"/>
            <a:ext cx="228600" cy="22860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ＭＳ Ｐゴシック" charset="0"/>
            </a:endParaRPr>
          </a:p>
        </p:txBody>
      </p:sp>
      <p:sp>
        <p:nvSpPr>
          <p:cNvPr id="13" name="Rectangle 7"/>
          <p:cNvSpPr txBox="1">
            <a:spLocks noChangeArrowheads="1"/>
          </p:cNvSpPr>
          <p:nvPr/>
        </p:nvSpPr>
        <p:spPr bwMode="auto">
          <a:xfrm>
            <a:off x="4191000" y="2971800"/>
            <a:ext cx="2209800" cy="163121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ar-JO" sz="4000" b="1" kern="0" dirty="0">
                <a:solidFill>
                  <a:srgbClr val="000000"/>
                </a:solidFill>
                <a:latin typeface="Arial"/>
                <a:ea typeface="ＭＳ Ｐゴシック" pitchFamily="-111" charset="-128"/>
                <a:cs typeface="Arial"/>
              </a:rPr>
              <a:t>صحراء</a:t>
            </a:r>
          </a:p>
          <a:p>
            <a:pPr algn="ctr" defTabSz="914400" fontAlgn="base">
              <a:spcBef>
                <a:spcPct val="50000"/>
              </a:spcBef>
              <a:spcAft>
                <a:spcPct val="0"/>
              </a:spcAft>
              <a:defRPr/>
            </a:pPr>
            <a:r>
              <a:rPr lang="ar-JO" sz="4000" b="1" kern="0" dirty="0">
                <a:solidFill>
                  <a:srgbClr val="000000"/>
                </a:solidFill>
                <a:latin typeface="Arial"/>
                <a:ea typeface="ＭＳ Ｐゴシック" pitchFamily="-111" charset="-128"/>
                <a:cs typeface="Arial"/>
              </a:rPr>
              <a:t>سيناء</a:t>
            </a:r>
            <a:endParaRPr lang="en-US" sz="4000" b="1" kern="0" dirty="0">
              <a:solidFill>
                <a:srgbClr val="000000"/>
              </a:solidFill>
              <a:latin typeface="Arial"/>
              <a:ea typeface="ＭＳ Ｐゴシック" pitchFamily="-111" charset="-128"/>
              <a:cs typeface="Arial"/>
            </a:endParaRPr>
          </a:p>
        </p:txBody>
      </p:sp>
      <p:sp>
        <p:nvSpPr>
          <p:cNvPr id="14" name="Rectangle 7"/>
          <p:cNvSpPr txBox="1">
            <a:spLocks noChangeArrowheads="1"/>
          </p:cNvSpPr>
          <p:nvPr/>
        </p:nvSpPr>
        <p:spPr bwMode="auto">
          <a:xfrm>
            <a:off x="4191000" y="4772025"/>
            <a:ext cx="2057400"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ar-JO" sz="4000" b="1" kern="0" dirty="0">
                <a:solidFill>
                  <a:srgbClr val="000000"/>
                </a:solidFill>
                <a:latin typeface="Arial"/>
                <a:ea typeface="ＭＳ Ｐゴシック" pitchFamily="-111" charset="-128"/>
                <a:cs typeface="Arial"/>
              </a:rPr>
              <a:t>جبل سيناء</a:t>
            </a:r>
            <a:endParaRPr lang="en-US" sz="4000" b="1" kern="0" dirty="0">
              <a:solidFill>
                <a:srgbClr val="000000"/>
              </a:solidFill>
              <a:latin typeface="Arial"/>
              <a:ea typeface="ＭＳ Ｐゴシック" pitchFamily="-111" charset="-128"/>
              <a:cs typeface="Arial"/>
            </a:endParaRPr>
          </a:p>
        </p:txBody>
      </p:sp>
      <p:sp>
        <p:nvSpPr>
          <p:cNvPr id="15" name="Rectangle 7"/>
          <p:cNvSpPr txBox="1">
            <a:spLocks noChangeArrowheads="1"/>
          </p:cNvSpPr>
          <p:nvPr/>
        </p:nvSpPr>
        <p:spPr bwMode="auto">
          <a:xfrm>
            <a:off x="6400800" y="4419600"/>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ar-JO" sz="4000" b="1" kern="0" dirty="0">
                <a:solidFill>
                  <a:srgbClr val="000000"/>
                </a:solidFill>
                <a:latin typeface="Arial"/>
                <a:ea typeface="ＭＳ Ｐゴシック" pitchFamily="-111" charset="-128"/>
                <a:cs typeface="Arial"/>
              </a:rPr>
              <a:t>مِديان</a:t>
            </a:r>
            <a:endParaRPr lang="en-US" sz="4000" b="1" kern="0" dirty="0">
              <a:solidFill>
                <a:srgbClr val="000000"/>
              </a:solidFill>
              <a:latin typeface="Arial"/>
              <a:ea typeface="ＭＳ Ｐゴシック" pitchFamily="-111" charset="-128"/>
              <a:cs typeface="Arial"/>
            </a:endParaRPr>
          </a:p>
        </p:txBody>
      </p:sp>
      <p:sp>
        <p:nvSpPr>
          <p:cNvPr id="16" name="Rectangle 7"/>
          <p:cNvSpPr txBox="1">
            <a:spLocks noChangeArrowheads="1"/>
          </p:cNvSpPr>
          <p:nvPr/>
        </p:nvSpPr>
        <p:spPr bwMode="auto">
          <a:xfrm>
            <a:off x="5257800" y="517525"/>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ar-JO" sz="4000" b="1" kern="0" dirty="0">
                <a:solidFill>
                  <a:srgbClr val="000000"/>
                </a:solidFill>
                <a:latin typeface="Arial"/>
                <a:ea typeface="ＭＳ Ｐゴシック" pitchFamily="-111" charset="-128"/>
                <a:cs typeface="Arial"/>
              </a:rPr>
              <a:t>كنعان</a:t>
            </a:r>
            <a:endParaRPr lang="en-US" sz="4000" b="1" kern="0" dirty="0">
              <a:solidFill>
                <a:srgbClr val="000000"/>
              </a:solidFill>
              <a:latin typeface="Arial"/>
              <a:ea typeface="ＭＳ Ｐゴシック" pitchFamily="-111" charset="-128"/>
              <a:cs typeface="Arial"/>
            </a:endParaRPr>
          </a:p>
        </p:txBody>
      </p:sp>
      <p:sp>
        <p:nvSpPr>
          <p:cNvPr id="159757" name="Text Box 6"/>
          <p:cNvSpPr txBox="1">
            <a:spLocks noChangeArrowheads="1"/>
          </p:cNvSpPr>
          <p:nvPr/>
        </p:nvSpPr>
        <p:spPr bwMode="auto">
          <a:xfrm>
            <a:off x="8232775" y="76200"/>
            <a:ext cx="77136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400" b="1" dirty="0">
                <a:latin typeface="Arial" charset="0"/>
              </a:rPr>
              <a:t>107</a:t>
            </a:r>
            <a:endParaRPr lang="en-US" sz="2400" b="1" dirty="0">
              <a:latin typeface="Arial" charset="0"/>
            </a:endParaRPr>
          </a:p>
          <a:p>
            <a:pPr defTabSz="914400" eaLnBrk="0" fontAlgn="base" hangingPunct="0">
              <a:spcBef>
                <a:spcPct val="0"/>
              </a:spcBef>
              <a:spcAft>
                <a:spcPct val="0"/>
              </a:spcAft>
            </a:pPr>
            <a:r>
              <a:rPr lang="ar-JO" sz="2400" b="1" dirty="0">
                <a:latin typeface="Arial" panose="020B0604020202020204" pitchFamily="34" charset="0"/>
                <a:cs typeface="Arial" panose="020B0604020202020204" pitchFamily="34" charset="0"/>
              </a:rPr>
              <a:t>111أ</a:t>
            </a:r>
            <a:endParaRPr lang="en-US" sz="2400" b="1" dirty="0">
              <a:latin typeface="Arial" panose="020B0604020202020204" pitchFamily="34" charset="0"/>
              <a:cs typeface="Arial" panose="020B0604020202020204" pitchFamily="34" charset="0"/>
            </a:endParaRPr>
          </a:p>
          <a:p>
            <a:pPr defTabSz="914400" eaLnBrk="0" fontAlgn="base" hangingPunct="0">
              <a:spcBef>
                <a:spcPct val="0"/>
              </a:spcBef>
              <a:spcAft>
                <a:spcPct val="0"/>
              </a:spcAft>
            </a:pPr>
            <a:r>
              <a:rPr lang="ar-JO" sz="2400" b="1" dirty="0">
                <a:latin typeface="Arial" charset="0"/>
              </a:rPr>
              <a:t>123</a:t>
            </a:r>
            <a:endParaRPr lang="en-US" sz="2400" b="1" dirty="0">
              <a:latin typeface="Arial" charset="0"/>
            </a:endParaRPr>
          </a:p>
        </p:txBody>
      </p:sp>
    </p:spTree>
    <p:extLst>
      <p:ext uri="{BB962C8B-B14F-4D97-AF65-F5344CB8AC3E}">
        <p14:creationId xmlns:p14="http://schemas.microsoft.com/office/powerpoint/2010/main" val="37700633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wipe(up)">
                                      <p:cBhvr>
                                        <p:cTn id="7" dur="50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9779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جبل سيناء</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2" name="Picture 1"/>
          <p:cNvPicPr>
            <a:picLocks noChangeAspect="1"/>
          </p:cNvPicPr>
          <p:nvPr/>
        </p:nvPicPr>
        <p:blipFill>
          <a:blip r:embed="rId3"/>
          <a:stretch>
            <a:fillRect/>
          </a:stretch>
        </p:blipFill>
        <p:spPr>
          <a:xfrm>
            <a:off x="0" y="381000"/>
            <a:ext cx="9144000" cy="6090047"/>
          </a:xfrm>
          <a:prstGeom prst="rect">
            <a:avLst/>
          </a:prstGeom>
        </p:spPr>
      </p:pic>
    </p:spTree>
    <p:extLst>
      <p:ext uri="{BB962C8B-B14F-4D97-AF65-F5344CB8AC3E}">
        <p14:creationId xmlns:p14="http://schemas.microsoft.com/office/powerpoint/2010/main" val="3938676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4" name="Picture 1" descr="Redwood circ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School Pics 62-760001"/>
          <p:cNvPicPr>
            <a:picLocks noChangeAspect="1" noChangeArrowheads="1"/>
          </p:cNvPicPr>
          <p:nvPr/>
        </p:nvPicPr>
        <p:blipFill>
          <a:blip r:embed="rId4">
            <a:extLst>
              <a:ext uri="{28A0092B-C50C-407E-A947-70E740481C1C}">
                <a14:useLocalDpi xmlns:a14="http://schemas.microsoft.com/office/drawing/2010/main" val="0"/>
              </a:ext>
            </a:extLst>
          </a:blip>
          <a:srcRect l="66528" t="5702" b="62216"/>
          <a:stretch>
            <a:fillRect/>
          </a:stretch>
        </p:blipFill>
        <p:spPr bwMode="auto">
          <a:xfrm>
            <a:off x="7575506" y="4974662"/>
            <a:ext cx="1218347" cy="1651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72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7500" cy="60983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100290"/>
            <a:ext cx="9144000" cy="261841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الله خلّصك</a:t>
            </a:r>
          </a:p>
          <a:p>
            <a:pPr>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لتتمتع </a:t>
            </a:r>
            <a:r>
              <a:rPr lang="ar-JO" sz="60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بحضورهِ</a:t>
            </a:r>
            <a:endParaRPr lang="en-US" sz="60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خروج</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72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993900" y="0"/>
            <a:ext cx="5134779" cy="6858000"/>
          </a:xfrm>
          <a:prstGeom prst="rect">
            <a:avLst/>
          </a:prstGeom>
        </p:spPr>
      </p:pic>
    </p:spTree>
    <p:extLst>
      <p:ext uri="{BB962C8B-B14F-4D97-AF65-F5344CB8AC3E}">
        <p14:creationId xmlns:p14="http://schemas.microsoft.com/office/powerpoint/2010/main" val="3093782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13"/>
          <p:cNvGrpSpPr>
            <a:grpSpLocks/>
          </p:cNvGrpSpPr>
          <p:nvPr/>
        </p:nvGrpSpPr>
        <p:grpSpPr bwMode="auto">
          <a:xfrm>
            <a:off x="-49213" y="-171450"/>
            <a:ext cx="9193213" cy="7056438"/>
            <a:chOff x="-26" y="-62"/>
            <a:chExt cx="5930" cy="4619"/>
          </a:xfrm>
        </p:grpSpPr>
        <p:pic>
          <p:nvPicPr>
            <p:cNvPr id="167941" name="Picture 9" descr="HadrianWall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50"/>
              <a:ext cx="5898" cy="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2" name="Rectangle 10"/>
            <p:cNvSpPr>
              <a:spLocks noChangeArrowheads="1"/>
            </p:cNvSpPr>
            <p:nvPr/>
          </p:nvSpPr>
          <p:spPr bwMode="auto">
            <a:xfrm>
              <a:off x="1753" y="-62"/>
              <a:ext cx="119" cy="4478"/>
            </a:xfrm>
            <a:prstGeom prst="rect">
              <a:avLst/>
            </a:prstGeom>
            <a:solidFill>
              <a:schemeClr val="bg2"/>
            </a:soli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67943" name="Rectangle 11"/>
            <p:cNvSpPr>
              <a:spLocks noChangeArrowheads="1"/>
            </p:cNvSpPr>
            <p:nvPr/>
          </p:nvSpPr>
          <p:spPr bwMode="auto">
            <a:xfrm>
              <a:off x="-26" y="3662"/>
              <a:ext cx="1680" cy="877"/>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67944" name="Rectangle 12"/>
            <p:cNvSpPr>
              <a:spLocks noChangeArrowheads="1"/>
            </p:cNvSpPr>
            <p:nvPr/>
          </p:nvSpPr>
          <p:spPr bwMode="auto">
            <a:xfrm>
              <a:off x="4416" y="4317"/>
              <a:ext cx="1488" cy="24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167938" name="Rectangle 5"/>
          <p:cNvSpPr>
            <a:spLocks noGrp="1" noChangeArrowheads="1"/>
          </p:cNvSpPr>
          <p:nvPr>
            <p:ph type="title"/>
          </p:nvPr>
        </p:nvSpPr>
        <p:spPr>
          <a:xfrm>
            <a:off x="0" y="0"/>
            <a:ext cx="5562600" cy="1981200"/>
          </a:xfrm>
          <a:solidFill>
            <a:schemeClr val="hlink"/>
          </a:solidFill>
        </p:spPr>
        <p:txBody>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الظروف </a:t>
            </a:r>
            <a:br>
              <a:rPr lang="ar-JO" b="1" dirty="0">
                <a:solidFill>
                  <a:srgbClr val="FFFFFF"/>
                </a:solidFill>
                <a:latin typeface="Arial" panose="020B0604020202020204" pitchFamily="34" charset="0"/>
                <a:ea typeface="ＭＳ Ｐゴシック" charset="0"/>
                <a:cs typeface="Arial" panose="020B0604020202020204" pitchFamily="34" charset="0"/>
              </a:rPr>
            </a:br>
            <a:r>
              <a:rPr lang="ar-JO" b="1" dirty="0">
                <a:solidFill>
                  <a:srgbClr val="FFFFFF"/>
                </a:solidFill>
                <a:latin typeface="Arial" panose="020B0604020202020204" pitchFamily="34" charset="0"/>
                <a:ea typeface="ＭＳ Ｐゴシック" charset="0"/>
                <a:cs typeface="Arial" panose="020B0604020202020204" pitchFamily="34" charset="0"/>
              </a:rPr>
              <a:t>عندما كتب</a:t>
            </a:r>
            <a:br>
              <a:rPr lang="ar-JO" b="1" dirty="0">
                <a:solidFill>
                  <a:srgbClr val="FFFFFF"/>
                </a:solidFill>
                <a:latin typeface="Arial" panose="020B0604020202020204" pitchFamily="34" charset="0"/>
                <a:ea typeface="ＭＳ Ｐゴシック" charset="0"/>
                <a:cs typeface="Arial" panose="020B0604020202020204" pitchFamily="34" charset="0"/>
              </a:rPr>
            </a:br>
            <a:r>
              <a:rPr lang="ar-JO" b="1" dirty="0">
                <a:solidFill>
                  <a:srgbClr val="FFFFFF"/>
                </a:solidFill>
                <a:latin typeface="Arial" panose="020B0604020202020204" pitchFamily="34" charset="0"/>
                <a:ea typeface="ＭＳ Ｐゴシック" charset="0"/>
                <a:cs typeface="Arial" panose="020B0604020202020204" pitchFamily="34" charset="0"/>
              </a:rPr>
              <a:t>سفر اللاويين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67939"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400" b="1" dirty="0">
                <a:solidFill>
                  <a:srgbClr val="FFFFFF"/>
                </a:solidFill>
                <a:latin typeface="Arial" charset="0"/>
              </a:rPr>
              <a:t>123</a:t>
            </a:r>
            <a:endParaRPr lang="en-US" sz="2400" dirty="0">
              <a:solidFill>
                <a:srgbClr val="FFFFFF"/>
              </a:solidFill>
              <a:latin typeface="Arial" charset="0"/>
            </a:endParaRPr>
          </a:p>
        </p:txBody>
      </p:sp>
      <p:sp>
        <p:nvSpPr>
          <p:cNvPr id="37892" name="Text Box 4"/>
          <p:cNvSpPr txBox="1">
            <a:spLocks noChangeArrowheads="1"/>
          </p:cNvSpPr>
          <p:nvPr/>
        </p:nvSpPr>
        <p:spPr bwMode="auto">
          <a:xfrm>
            <a:off x="2971800" y="1828800"/>
            <a:ext cx="6172200" cy="443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1">
            <a:spAutoFit/>
          </a:bodyPr>
          <a:lstStyle>
            <a:lvl1pPr marL="231775" indent="-231775">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endParaRPr lang="en-US" altLang="zh-CN" sz="3200" b="1" dirty="0">
              <a:solidFill>
                <a:srgbClr val="FFFFFF"/>
              </a:solidFill>
              <a:effectLst>
                <a:glow rad="228600">
                  <a:srgbClr val="000000"/>
                </a:glow>
              </a:effectLst>
              <a:latin typeface="Arial"/>
              <a:ea typeface="SimSun" charset="0"/>
              <a:cs typeface="Arial"/>
            </a:endParaRPr>
          </a:p>
          <a:p>
            <a:pPr algn="r" defTabSz="914400" rtl="1" eaLnBrk="0" fontAlgn="base" hangingPunct="0">
              <a:spcBef>
                <a:spcPct val="0"/>
              </a:spcBef>
              <a:spcAft>
                <a:spcPct val="0"/>
              </a:spcAft>
              <a:buFontTx/>
              <a:buChar char="•"/>
            </a:pPr>
            <a:r>
              <a:rPr lang="ar-JO" altLang="zh-CN" sz="3200" b="1" dirty="0">
                <a:solidFill>
                  <a:srgbClr val="FFFFFF"/>
                </a:solidFill>
                <a:effectLst>
                  <a:glow rad="228600">
                    <a:srgbClr val="000000"/>
                  </a:glow>
                </a:effectLst>
                <a:latin typeface="Arial"/>
                <a:ea typeface="SimSun" charset="0"/>
                <a:cs typeface="Arial"/>
              </a:rPr>
              <a:t>إسرائيل لديها خيمة اجتماع جديدة بنيت</a:t>
            </a:r>
          </a:p>
          <a:p>
            <a:pPr marL="0" indent="0" algn="r" defTabSz="914400" rtl="1" eaLnBrk="0" fontAlgn="base" hangingPunct="0">
              <a:spcBef>
                <a:spcPct val="0"/>
              </a:spcBef>
              <a:spcAft>
                <a:spcPct val="0"/>
              </a:spcAft>
            </a:pPr>
            <a:r>
              <a:rPr lang="ar-JO" altLang="zh-CN" sz="3200" b="1" dirty="0">
                <a:solidFill>
                  <a:srgbClr val="FFFFFF"/>
                </a:solidFill>
                <a:effectLst>
                  <a:glow rad="228600">
                    <a:srgbClr val="000000"/>
                  </a:glow>
                </a:effectLst>
                <a:latin typeface="Arial"/>
                <a:ea typeface="SimSun" charset="0"/>
                <a:cs typeface="Arial"/>
              </a:rPr>
              <a:t>  في سفر الخروج.</a:t>
            </a:r>
            <a:endParaRPr lang="en-US" altLang="zh-CN" sz="3200" b="1" dirty="0">
              <a:solidFill>
                <a:srgbClr val="FFFFFF"/>
              </a:solidFill>
              <a:effectLst>
                <a:glow rad="228600">
                  <a:srgbClr val="000000"/>
                </a:glow>
              </a:effectLst>
              <a:latin typeface="Arial"/>
              <a:ea typeface="SimSun" charset="0"/>
              <a:cs typeface="Arial"/>
            </a:endParaRPr>
          </a:p>
          <a:p>
            <a:pPr algn="ctr" defTabSz="914400" rtl="1" eaLnBrk="0" fontAlgn="base" hangingPunct="0">
              <a:spcBef>
                <a:spcPct val="0"/>
              </a:spcBef>
              <a:spcAft>
                <a:spcPct val="0"/>
              </a:spcAft>
              <a:buFontTx/>
              <a:buChar char="•"/>
            </a:pPr>
            <a:endParaRPr lang="ar-JO" altLang="zh-CN" sz="3200" b="1" dirty="0">
              <a:solidFill>
                <a:srgbClr val="FFFFFF"/>
              </a:solidFill>
              <a:effectLst>
                <a:glow rad="228600">
                  <a:srgbClr val="000000"/>
                </a:glow>
              </a:effectLst>
              <a:latin typeface="Arial"/>
              <a:ea typeface="SimSun" charset="0"/>
              <a:cs typeface="Arial"/>
            </a:endParaRPr>
          </a:p>
          <a:p>
            <a:pPr algn="r" defTabSz="914400" rtl="1" eaLnBrk="0" fontAlgn="base" hangingPunct="0">
              <a:spcBef>
                <a:spcPct val="0"/>
              </a:spcBef>
              <a:spcAft>
                <a:spcPct val="0"/>
              </a:spcAft>
              <a:buFontTx/>
              <a:buChar char="•"/>
            </a:pPr>
            <a:r>
              <a:rPr lang="ar-JO" altLang="zh-CN" sz="3200" b="1" dirty="0">
                <a:solidFill>
                  <a:srgbClr val="FFFFFF"/>
                </a:solidFill>
                <a:effectLst>
                  <a:glow rad="228600">
                    <a:srgbClr val="000000"/>
                  </a:glow>
                </a:effectLst>
                <a:latin typeface="Arial"/>
                <a:ea typeface="SimSun" charset="0"/>
                <a:cs typeface="Arial"/>
              </a:rPr>
              <a:t>لكنهم لا يعرفون كيف يستخدمونها.</a:t>
            </a:r>
          </a:p>
          <a:p>
            <a:pPr algn="ctr" defTabSz="914400" eaLnBrk="0" fontAlgn="base" hangingPunct="0">
              <a:spcBef>
                <a:spcPct val="0"/>
              </a:spcBef>
              <a:spcAft>
                <a:spcPct val="0"/>
              </a:spcAft>
              <a:buFontTx/>
              <a:buChar char="•"/>
            </a:pPr>
            <a:endParaRPr lang="en-US" altLang="zh-CN" sz="3200" b="1" dirty="0">
              <a:solidFill>
                <a:srgbClr val="FFFFFF"/>
              </a:solidFill>
              <a:effectLst>
                <a:glow rad="228600">
                  <a:srgbClr val="000000"/>
                </a:glow>
              </a:effectLst>
              <a:latin typeface="Arial"/>
              <a:ea typeface="SimSun" charset="0"/>
              <a:cs typeface="Arial"/>
            </a:endParaRPr>
          </a:p>
          <a:p>
            <a:pPr algn="r" defTabSz="914400" rtl="1" eaLnBrk="0" fontAlgn="base" hangingPunct="0">
              <a:spcBef>
                <a:spcPct val="0"/>
              </a:spcBef>
              <a:spcAft>
                <a:spcPct val="0"/>
              </a:spcAft>
              <a:buFontTx/>
              <a:buChar char="•"/>
            </a:pPr>
            <a:r>
              <a:rPr lang="ar-JO" altLang="zh-CN" sz="3200" b="1" dirty="0">
                <a:solidFill>
                  <a:srgbClr val="FFFFFF"/>
                </a:solidFill>
                <a:effectLst>
                  <a:glow rad="228600">
                    <a:srgbClr val="000000"/>
                  </a:glow>
                </a:effectLst>
                <a:latin typeface="Arial"/>
                <a:ea typeface="SimSun" charset="0"/>
                <a:cs typeface="Arial"/>
              </a:rPr>
              <a:t>لذلك كتب موسى سفر اللاويين</a:t>
            </a:r>
          </a:p>
          <a:p>
            <a:pPr marL="0" indent="0" algn="r" defTabSz="914400" rtl="1" eaLnBrk="0" fontAlgn="base" hangingPunct="0">
              <a:spcBef>
                <a:spcPct val="0"/>
              </a:spcBef>
              <a:spcAft>
                <a:spcPct val="0"/>
              </a:spcAft>
            </a:pPr>
            <a:r>
              <a:rPr lang="ar-JO" altLang="zh-CN" sz="3200" b="1" dirty="0">
                <a:solidFill>
                  <a:srgbClr val="FFFFFF"/>
                </a:solidFill>
                <a:effectLst>
                  <a:glow rad="228600">
                    <a:srgbClr val="000000"/>
                  </a:glow>
                </a:effectLst>
                <a:latin typeface="Arial"/>
                <a:ea typeface="SimSun" charset="0"/>
                <a:cs typeface="Arial"/>
              </a:rPr>
              <a:t>  ليشرح لهم عبادة ومسير</a:t>
            </a:r>
          </a:p>
          <a:p>
            <a:pPr marL="0" indent="0" algn="r" defTabSz="914400" rtl="1" eaLnBrk="0" fontAlgn="base" hangingPunct="0">
              <a:spcBef>
                <a:spcPct val="0"/>
              </a:spcBef>
              <a:spcAft>
                <a:spcPct val="0"/>
              </a:spcAft>
            </a:pPr>
            <a:r>
              <a:rPr lang="ar-JO" altLang="zh-CN" sz="3200" b="1" dirty="0">
                <a:solidFill>
                  <a:srgbClr val="FFFFFF"/>
                </a:solidFill>
                <a:effectLst>
                  <a:glow rad="228600">
                    <a:srgbClr val="000000"/>
                  </a:glow>
                </a:effectLst>
                <a:latin typeface="Arial"/>
                <a:ea typeface="SimSun" charset="0"/>
                <a:cs typeface="Arial"/>
              </a:rPr>
              <a:t>  الأمة الجديدة. </a:t>
            </a:r>
            <a:endParaRPr lang="en-US" sz="3200" b="1" dirty="0">
              <a:solidFill>
                <a:srgbClr val="FFFFFF"/>
              </a:solidFill>
              <a:effectLst>
                <a:glow rad="228600">
                  <a:srgbClr val="000000"/>
                </a:glow>
              </a:effectLst>
              <a:latin typeface="Arial"/>
              <a:ea typeface="SimSun" charset="0"/>
              <a:cs typeface="Arial"/>
            </a:endParaRPr>
          </a:p>
        </p:txBody>
      </p:sp>
    </p:spTree>
    <p:extLst>
      <p:ext uri="{BB962C8B-B14F-4D97-AF65-F5344CB8AC3E}">
        <p14:creationId xmlns:p14="http://schemas.microsoft.com/office/powerpoint/2010/main" val="3629326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5" descr="leviti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2263" cy="580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Picture 5" descr="leviticus.jpg"/>
          <p:cNvSpPr>
            <a:spLocks noChangeAspect="1"/>
          </p:cNvSpPr>
          <p:nvPr/>
        </p:nvSpPr>
        <p:spPr bwMode="auto">
          <a:xfrm>
            <a:off x="0" y="0"/>
            <a:ext cx="9144000" cy="576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33123" name="Rectangle 2"/>
          <p:cNvSpPr>
            <a:spLocks noGrp="1" noChangeArrowheads="1"/>
          </p:cNvSpPr>
          <p:nvPr>
            <p:ph type="title"/>
          </p:nvPr>
        </p:nvSpPr>
        <p:spPr>
          <a:xfrm>
            <a:off x="304800" y="76200"/>
            <a:ext cx="7772400" cy="1143000"/>
          </a:xfrm>
        </p:spPr>
        <p:txBody>
          <a:bodyPr/>
          <a:lstStyle/>
          <a:p>
            <a:r>
              <a:rPr lang="ar-JO" sz="7200" dirty="0">
                <a:solidFill>
                  <a:schemeClr val="bg2"/>
                </a:solidFill>
                <a:latin typeface="Arial" panose="020B0604020202020204" pitchFamily="34" charset="0"/>
                <a:ea typeface="ＭＳ Ｐゴシック" charset="0"/>
                <a:cs typeface="Arial" panose="020B0604020202020204" pitchFamily="34" charset="0"/>
              </a:rPr>
              <a:t>لاوِيّين</a:t>
            </a:r>
            <a:endParaRPr lang="en-US" sz="720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33124" name="Text Box 7"/>
          <p:cNvSpPr txBox="1">
            <a:spLocks noChangeArrowheads="1"/>
          </p:cNvSpPr>
          <p:nvPr/>
        </p:nvSpPr>
        <p:spPr bwMode="auto">
          <a:xfrm>
            <a:off x="0" y="5562600"/>
            <a:ext cx="9144000" cy="160043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pPr>
            <a:r>
              <a:rPr lang="ar-JO" sz="4800" b="1" dirty="0">
                <a:solidFill>
                  <a:srgbClr val="FFFFFF"/>
                </a:solidFill>
                <a:latin typeface="Arial" panose="020B0604020202020204" pitchFamily="34" charset="0"/>
                <a:cs typeface="Arial" panose="020B0604020202020204" pitchFamily="34" charset="0"/>
              </a:rPr>
              <a:t>التقديس</a:t>
            </a:r>
            <a:r>
              <a:rPr lang="en-US" sz="4800" b="1" dirty="0">
                <a:solidFill>
                  <a:srgbClr val="FFFFFF"/>
                </a:solidFill>
                <a:latin typeface="Arial Black" charset="0"/>
              </a:rPr>
              <a:t> </a:t>
            </a:r>
            <a:br>
              <a:rPr lang="en-US" sz="5400" b="1" dirty="0">
                <a:solidFill>
                  <a:srgbClr val="FFFFFF"/>
                </a:solidFill>
                <a:latin typeface="Arial Black" charset="0"/>
              </a:rPr>
            </a:br>
            <a:r>
              <a:rPr lang="ar-JO" sz="2800" b="1" dirty="0">
                <a:solidFill>
                  <a:srgbClr val="FFFFFF"/>
                </a:solidFill>
                <a:latin typeface="Arial" panose="020B0604020202020204" pitchFamily="34" charset="0"/>
                <a:cs typeface="Arial" panose="020B0604020202020204" pitchFamily="34" charset="0"/>
              </a:rPr>
              <a:t>عن طريق الذبائح والانفصال</a:t>
            </a:r>
            <a:endParaRPr lang="en-US" sz="1800" b="1" dirty="0">
              <a:solidFill>
                <a:srgbClr val="FFFFFF"/>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2800" dirty="0">
              <a:latin typeface="Arial Black" charset="0"/>
            </a:endParaRPr>
          </a:p>
        </p:txBody>
      </p:sp>
      <p:sp>
        <p:nvSpPr>
          <p:cNvPr id="7" name="Text Box 5">
            <a:extLst>
              <a:ext uri="{FF2B5EF4-FFF2-40B4-BE49-F238E27FC236}">
                <a16:creationId xmlns:a16="http://schemas.microsoft.com/office/drawing/2014/main" id="{5A4A8EFE-B359-7B46-9F2F-5772F54A5BFE}"/>
              </a:ext>
            </a:extLst>
          </p:cNvPr>
          <p:cNvSpPr txBox="1">
            <a:spLocks noChangeArrowheads="1"/>
          </p:cNvSpPr>
          <p:nvPr/>
        </p:nvSpPr>
        <p:spPr bwMode="auto">
          <a:xfrm>
            <a:off x="4795024" y="2663825"/>
            <a:ext cx="4380726" cy="1143000"/>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 مؤسسة الدراسات اللاهوتية الأردنية</a:t>
            </a:r>
            <a:endPar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18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44879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 calcmode="lin" valueType="num">
                                      <p:cBhvr additive="base">
                                        <p:cTn id="7" dur="500"/>
                                        <p:tgtEl>
                                          <p:spTgt spid="133123"/>
                                        </p:tgtEl>
                                        <p:attrNameLst>
                                          <p:attrName>ppt_y</p:attrName>
                                        </p:attrNameLst>
                                      </p:cBhvr>
                                      <p:tavLst>
                                        <p:tav tm="0">
                                          <p:val>
                                            <p:strVal val="#ppt_y+#ppt_h*1.125000"/>
                                          </p:val>
                                        </p:tav>
                                        <p:tav tm="100000">
                                          <p:val>
                                            <p:strVal val="#ppt_y"/>
                                          </p:val>
                                        </p:tav>
                                      </p:tavLst>
                                    </p:anim>
                                    <p:animEffect transition="in" filter="wipe(up)">
                                      <p:cBhvr>
                                        <p:cTn id="8" dur="5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التقديس</a:t>
            </a:r>
            <a:br>
              <a:rPr lang="en-US" sz="7200" b="1" dirty="0">
                <a:solidFill>
                  <a:srgbClr val="FFFFFF"/>
                </a:solidFill>
                <a:effectLst>
                  <a:glow rad="127000">
                    <a:srgbClr val="000000"/>
                  </a:glow>
                </a:effectLst>
                <a:latin typeface="Arial" charset="0"/>
                <a:ea typeface="ＭＳ Ｐゴシック" charset="0"/>
                <a:cs typeface="ＭＳ Ｐゴシック" charset="0"/>
              </a:rPr>
            </a:br>
            <a:r>
              <a:rPr lang="ar-JO" sz="7200" b="1" dirty="0">
                <a:solidFill>
                  <a:srgbClr val="FFFFFF"/>
                </a:solidFill>
                <a:effectLst>
                  <a:glow rad="127000">
                    <a:srgbClr val="000000"/>
                  </a:glow>
                </a:effectLst>
                <a:latin typeface="Arial" charset="0"/>
                <a:ea typeface="ＭＳ Ｐゴシック" charset="0"/>
                <a:cs typeface="ＭＳ Ｐゴシック" charset="0"/>
              </a:rPr>
              <a:t>= </a:t>
            </a: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"تخصيص"</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لاوِيّين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39" y="65344"/>
            <a:ext cx="70404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122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39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659730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يمكننا أن نستمر بالتمتع</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بحضور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بعد أن تعرفنا عليه؟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t="4649" b="10762"/>
          <a:stretch/>
        </p:blipFill>
        <p:spPr>
          <a:xfrm>
            <a:off x="0" y="2507138"/>
            <a:ext cx="9144000" cy="4350862"/>
          </a:xfrm>
          <a:prstGeom prst="rect">
            <a:avLst/>
          </a:prstGeom>
        </p:spPr>
      </p:pic>
    </p:spTree>
    <p:extLst>
      <p:ext uri="{BB962C8B-B14F-4D97-AF65-F5344CB8AC3E}">
        <p14:creationId xmlns:p14="http://schemas.microsoft.com/office/powerpoint/2010/main" val="1554679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06150"/>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١-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أعترف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أن الله هو كل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ما تحتاجه (لا ١-١٠)</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89467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a:solidFill>
                <a:srgbClr val="000000"/>
              </a:solidFill>
              <a:effectLst>
                <a:outerShdw blurRad="38100" dist="38100" dir="2700000" algn="tl">
                  <a:srgbClr val="DDDDDD"/>
                </a:outerShdw>
              </a:effectLst>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منهم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228600" y="2939098"/>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ع ق</a:t>
            </a:r>
            <a:endParaRPr lang="en-US" sz="3200" b="1" dirty="0">
              <a:solidFill>
                <a:srgbClr val="FFFFFF"/>
              </a:solidFill>
              <a:effectLst>
                <a:outerShdw blurRad="38100" dist="38100" dir="2700000" algn="tl">
                  <a:srgbClr val="000000"/>
                </a:outerShdw>
              </a:effectLst>
            </a:endParaRPr>
          </a:p>
        </p:txBody>
      </p:sp>
      <p:sp>
        <p:nvSpPr>
          <p:cNvPr id="540678" name="Text Box 1030"/>
          <p:cNvSpPr txBox="1">
            <a:spLocks noChangeArrowheads="1"/>
          </p:cNvSpPr>
          <p:nvPr/>
        </p:nvSpPr>
        <p:spPr bwMode="auto">
          <a:xfrm>
            <a:off x="228600" y="4340860"/>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ع ج</a:t>
            </a:r>
            <a:endParaRPr lang="en-US" sz="3200" b="1" dirty="0">
              <a:solidFill>
                <a:srgbClr val="FFFFFF"/>
              </a:solidFill>
              <a:effectLst>
                <a:outerShdw blurRad="38100" dist="38100" dir="2700000" algn="tl">
                  <a:srgbClr val="000000"/>
                </a:outerShdw>
              </a:effectLst>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الأعمال</a:t>
              </a:r>
              <a:endParaRPr lang="en-US" sz="3200" b="1" dirty="0">
                <a:solidFill>
                  <a:srgbClr val="FFFFFF"/>
                </a:solidFill>
                <a:effectLst>
                  <a:outerShdw blurRad="38100" dist="38100" dir="2700000" algn="tl">
                    <a:srgbClr val="000000"/>
                  </a:outerShdw>
                </a:effectLst>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الإيمان</a:t>
              </a:r>
              <a:endParaRPr lang="en-US" sz="3200" b="1" dirty="0">
                <a:solidFill>
                  <a:srgbClr val="FFFFFF"/>
                </a:solidFill>
                <a:effectLst>
                  <a:outerShdw blurRad="38100" dist="38100" dir="2700000" algn="tl">
                    <a:srgbClr val="000000"/>
                  </a:outerShdw>
                </a:effectLst>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50000"/>
              </a:spcBef>
              <a:spcAft>
                <a:spcPct val="0"/>
              </a:spcAft>
              <a:defRPr/>
            </a:pPr>
            <a:r>
              <a:rPr lang="ar-JO" sz="3200" b="1" i="1" dirty="0">
                <a:solidFill>
                  <a:srgbClr val="FFFFFF"/>
                </a:solidFill>
                <a:effectLst>
                  <a:outerShdw blurRad="38100" dist="38100" dir="2700000" algn="tl">
                    <a:srgbClr val="000000"/>
                  </a:outerShdw>
                </a:effectLst>
              </a:rPr>
              <a:t>الخلاص بواسطة...</a:t>
            </a:r>
            <a:endParaRPr lang="en-US" sz="3200" b="1" i="1" dirty="0">
              <a:solidFill>
                <a:srgbClr val="FFFFFF"/>
              </a:solidFill>
              <a:effectLst>
                <a:outerShdw blurRad="38100" dist="38100" dir="2700000" algn="tl">
                  <a:srgbClr val="000000"/>
                </a:outerShdw>
              </a:effectLst>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الإيمان + الأعمال</a:t>
              </a:r>
              <a:endParaRPr lang="en-US" sz="3200" b="1" dirty="0">
                <a:solidFill>
                  <a:srgbClr val="FFFFFF"/>
                </a:solidFill>
                <a:effectLst>
                  <a:outerShdw blurRad="38100" dist="38100" dir="2700000" algn="tl">
                    <a:srgbClr val="000000"/>
                  </a:outerShdw>
                </a:effectLst>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الإيمان وحده</a:t>
              </a:r>
              <a:endParaRPr lang="en-US" sz="3200" b="1" dirty="0">
                <a:solidFill>
                  <a:srgbClr val="FFFFFF"/>
                </a:solidFill>
                <a:effectLst>
                  <a:outerShdw blurRad="38100" dist="38100" dir="2700000" algn="tl">
                    <a:srgbClr val="000000"/>
                  </a:outerShdw>
                </a:effectLst>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الإيمان وحده</a:t>
              </a:r>
              <a:endParaRPr lang="en-US" sz="3200" b="1" dirty="0">
                <a:solidFill>
                  <a:srgbClr val="FFFFFF"/>
                </a:solidFill>
                <a:effectLst>
                  <a:outerShdw blurRad="38100" dist="38100" dir="2700000" algn="tl">
                    <a:srgbClr val="000000"/>
                  </a:outerShdw>
                </a:effectLst>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الإيمان وحده</a:t>
              </a:r>
              <a:endParaRPr lang="en-US" sz="3200" b="1" dirty="0">
                <a:solidFill>
                  <a:srgbClr val="FFFFFF"/>
                </a:solidFill>
                <a:effectLst>
                  <a:outerShdw blurRad="38100" dist="38100" dir="2700000" algn="tl">
                    <a:srgbClr val="000000"/>
                  </a:outerShdw>
                </a:effectLst>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121 أ</a:t>
            </a:r>
            <a:endParaRPr lang="en-US" sz="18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الإيمان + الأعمال</a:t>
              </a:r>
              <a:endParaRPr lang="en-US" sz="3200" b="1" dirty="0">
                <a:solidFill>
                  <a:srgbClr val="FFFFFF"/>
                </a:solidFill>
                <a:effectLst>
                  <a:outerShdw blurRad="38100" dist="38100" dir="2700000" algn="tl">
                    <a:srgbClr val="000000"/>
                  </a:outerShdw>
                </a:effectLst>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eaLnBrk="0" fontAlgn="base" hangingPunct="0">
                <a:spcBef>
                  <a:spcPct val="50000"/>
                </a:spcBef>
                <a:spcAft>
                  <a:spcPct val="0"/>
                </a:spcAft>
                <a:defRPr/>
              </a:pPr>
              <a:r>
                <a:rPr lang="ar-JO" sz="3200" b="1" dirty="0">
                  <a:solidFill>
                    <a:srgbClr val="FFFFFF"/>
                  </a:solidFill>
                  <a:effectLst>
                    <a:outerShdw blurRad="38100" dist="38100" dir="2700000" algn="tl">
                      <a:srgbClr val="000000"/>
                    </a:outerShdw>
                  </a:effectLst>
                </a:rPr>
                <a:t>الإيمان + الأعمال</a:t>
              </a:r>
              <a:endParaRPr lang="en-US" sz="3200" b="1" dirty="0">
                <a:solidFill>
                  <a:srgbClr val="FFFFFF"/>
                </a:solidFill>
                <a:effectLst>
                  <a:outerShdw blurRad="38100" dist="38100" dir="2700000" algn="tl">
                    <a:srgbClr val="000000"/>
                  </a:outerShdw>
                </a:effectLst>
              </a:endParaRP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000" b="1" dirty="0">
                <a:solidFill>
                  <a:srgbClr val="FFFFFF"/>
                </a:solidFill>
                <a:effectLst>
                  <a:outerShdw blurRad="38100" dist="38100" dir="2700000" algn="tl">
                    <a:srgbClr val="000000"/>
                  </a:outerShdw>
                </a:effectLst>
                <a:latin typeface="Arial"/>
                <a:cs typeface="Arial"/>
              </a:rPr>
              <a:t>cf. OTS 119e</a:t>
            </a:r>
            <a:endParaRPr lang="en-US" sz="1600" b="1" dirty="0">
              <a:effectLst>
                <a:outerShdw blurRad="38100" dist="38100" dir="2700000" algn="tl">
                  <a:srgbClr val="FFFFFF"/>
                </a:outerShdw>
              </a:effectLst>
              <a:latin typeface="Arial"/>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indent="-457200" algn="r" defTabSz="914400" rtl="1" eaLnBrk="0" fontAlgn="base" hangingPunct="0">
              <a:spcBef>
                <a:spcPct val="50000"/>
              </a:spcBef>
              <a:spcAft>
                <a:spcPct val="0"/>
              </a:spcAft>
              <a:buFont typeface="Arial" panose="020B0604020202020204" pitchFamily="34" charset="0"/>
              <a:buChar char="•"/>
              <a:defRPr/>
            </a:pPr>
            <a:r>
              <a:rPr lang="ar-JO" sz="3200" b="1" i="1" dirty="0">
                <a:solidFill>
                  <a:srgbClr val="FFFFFF"/>
                </a:solidFill>
                <a:effectLst>
                  <a:outerShdw blurRad="38100" dist="38100" dir="2700000" algn="tl">
                    <a:srgbClr val="000000"/>
                  </a:outerShdw>
                </a:effectLst>
              </a:rPr>
              <a:t>   ما هي الآيات الكتابيّة التي تدعم إجابتك؟             </a:t>
            </a:r>
            <a:endParaRPr lang="en-US" sz="3200" b="1" i="1"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76873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القديم</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قناة = </a:t>
            </a:r>
            <a:r>
              <a:rPr kumimoji="1" lang="ar-JO" sz="3200" b="1" dirty="0">
                <a:solidFill>
                  <a:srgbClr val="FFFF00"/>
                </a:solidFill>
                <a:effectLst>
                  <a:outerShdw blurRad="38100" dist="38100" dir="2700000" algn="tl">
                    <a:srgbClr val="000000">
                      <a:alpha val="43137"/>
                    </a:srgbClr>
                  </a:outerShdw>
                </a:effectLst>
                <a:ea typeface="ＭＳ Ｐゴシック" charset="0"/>
              </a:rPr>
              <a:t>العلاقة</a:t>
            </a:r>
            <a:r>
              <a:rPr kumimoji="1" lang="ar-JO" sz="3200" b="1" dirty="0">
                <a:solidFill>
                  <a:srgbClr val="FFFFFF"/>
                </a:solidFill>
                <a:effectLst>
                  <a:outerShdw blurRad="38100" dist="38100" dir="2700000" algn="tl">
                    <a:srgbClr val="000000">
                      <a:alpha val="43137"/>
                    </a:srgbClr>
                  </a:outerShdw>
                </a:effectLst>
                <a:ea typeface="ＭＳ Ｐゴシック" charset="0"/>
              </a:rPr>
              <a:t> مع الله</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(لا تتغيّر أبدًا)</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عائق = </a:t>
            </a:r>
            <a:r>
              <a:rPr kumimoji="1" lang="ar-JO" sz="3200" b="1" dirty="0">
                <a:solidFill>
                  <a:srgbClr val="FFFF00"/>
                </a:solidFill>
                <a:effectLst>
                  <a:outerShdw blurRad="38100" dist="38100" dir="2700000" algn="tl">
                    <a:srgbClr val="000000">
                      <a:alpha val="43137"/>
                    </a:srgbClr>
                  </a:outerShdw>
                </a:effectLst>
                <a:ea typeface="ＭＳ Ｐゴシック" charset="0"/>
              </a:rPr>
              <a:t>الشركة</a:t>
            </a:r>
            <a:r>
              <a:rPr kumimoji="1" lang="ar-JO" sz="3200" b="1" dirty="0">
                <a:solidFill>
                  <a:srgbClr val="FFFFFF"/>
                </a:solidFill>
                <a:effectLst>
                  <a:outerShdw blurRad="38100" dist="38100" dir="2700000" algn="tl">
                    <a:srgbClr val="000000">
                      <a:alpha val="43137"/>
                    </a:srgbClr>
                  </a:outerShdw>
                </a:effectLst>
                <a:ea typeface="ＭＳ Ｐゴシック" charset="0"/>
              </a:rPr>
              <a:t> مع الله</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(تعوقها الخطيئة)</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الذبائح = </a:t>
            </a:r>
            <a:r>
              <a:rPr kumimoji="1" lang="ar-JO" sz="3200" b="1" dirty="0">
                <a:solidFill>
                  <a:srgbClr val="FFFF00"/>
                </a:solidFill>
                <a:effectLst>
                  <a:outerShdw blurRad="38100" dist="38100" dir="2700000" algn="tl">
                    <a:srgbClr val="000000">
                      <a:alpha val="43137"/>
                    </a:srgbClr>
                  </a:outerShdw>
                </a:effectLst>
                <a:ea typeface="ＭＳ Ｐゴシック" charset="0"/>
              </a:rPr>
              <a:t>الاعتراف</a:t>
            </a:r>
            <a:r>
              <a:rPr kumimoji="1" lang="ar-JO" sz="3200" b="1" dirty="0">
                <a:solidFill>
                  <a:srgbClr val="FFFFFF"/>
                </a:solidFill>
                <a:effectLst>
                  <a:outerShdw blurRad="38100" dist="38100" dir="2700000" algn="tl">
                    <a:srgbClr val="000000">
                      <a:alpha val="43137"/>
                    </a:srgbClr>
                  </a:outerShdw>
                </a:effectLst>
                <a:ea typeface="ＭＳ Ｐゴシック" charset="0"/>
              </a:rPr>
              <a:t> بالخطية</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(الخطية مغفورة لاستعادة الشركة </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لكن العلاقة لم تكن مهددة أبدًا) </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eaLnBrk="1" hangingPunct="1">
              <a:defRPr/>
            </a:pPr>
            <a:r>
              <a:rPr kumimoji="1" lang="ar-JO" sz="3200" b="1" dirty="0">
                <a:solidFill>
                  <a:srgbClr val="000000"/>
                </a:solidFill>
                <a:effectLst>
                  <a:outerShdw blurRad="38100" dist="38100" dir="2700000" algn="tl">
                    <a:srgbClr val="000000">
                      <a:alpha val="43137"/>
                    </a:srgbClr>
                  </a:outerShdw>
                </a:effectLst>
                <a:ea typeface="ＭＳ Ｐゴシック" charset="0"/>
              </a:rPr>
              <a:t>الخطيئة</a:t>
            </a:r>
            <a:endParaRPr kumimoji="1" lang="en-US" sz="3200" b="1" dirty="0">
              <a:solidFill>
                <a:srgbClr val="000000"/>
              </a:solidFill>
              <a:effectLst>
                <a:outerShdw blurRad="38100" dist="38100" dir="2700000" algn="tl">
                  <a:srgbClr val="000000">
                    <a:alpha val="43137"/>
                  </a:srgbClr>
                </a:outerShdw>
              </a:effectLst>
              <a:ea typeface="ＭＳ Ｐゴシック" charset="0"/>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ar-JO" sz="2400" b="1" dirty="0">
                <a:solidFill>
                  <a:srgbClr val="FFFFFF"/>
                </a:solidFill>
                <a:latin typeface="Arial" panose="020B0604020202020204" pitchFamily="34" charset="0"/>
                <a:cs typeface="Arial" panose="020B0604020202020204" pitchFamily="34" charset="0"/>
              </a:rPr>
              <a:t>121ب</a:t>
            </a:r>
            <a:endParaRPr lang="en-US" sz="1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63454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charset="0"/>
                <a:ea typeface="Osaka" charset="0"/>
                <a:cs typeface="Arial" charset="0"/>
              </a:rPr>
              <a:t>لاوِيّين ١</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268897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133171"/>
          </a:xfrm>
          <a:prstGeom prst="rect">
            <a:avLst/>
          </a:prstGeom>
        </p:spPr>
      </p:pic>
      <p:sp>
        <p:nvSpPr>
          <p:cNvPr id="900098" name="Rectangle 2"/>
          <p:cNvSpPr>
            <a:spLocks noGrp="1" noChangeArrowheads="1"/>
          </p:cNvSpPr>
          <p:nvPr>
            <p:ph type="ctrTitle"/>
          </p:nvPr>
        </p:nvSpPr>
        <p:spPr>
          <a:xfrm>
            <a:off x="230909" y="381550"/>
            <a:ext cx="8682182" cy="4086542"/>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قُدُّوسٌ، قُدُّوسٌ</a:t>
            </a:r>
            <a:b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قُدُّوسٌ</a:t>
            </a:r>
            <a:endParaRPr lang="en-US" sz="8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5686437"/>
            <a:ext cx="9144000" cy="1236182"/>
          </a:xfrm>
          <a:prstGeom prst="rect">
            <a:avLst/>
          </a:prstGeom>
          <a:solidFill>
            <a:srgbClr val="090E1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إشعياء 6: 1- 7</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6310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492896"/>
            <a:ext cx="4797431" cy="4365104"/>
          </a:xfrm>
          <a:prstGeom prst="rect">
            <a:avLst/>
          </a:prstGeom>
        </p:spPr>
      </p:pic>
      <p:sp>
        <p:nvSpPr>
          <p:cNvPr id="900098" name="Rectangle 2"/>
          <p:cNvSpPr>
            <a:spLocks noGrp="1" noChangeArrowheads="1"/>
          </p:cNvSpPr>
          <p:nvPr>
            <p:ph type="ctrTitle"/>
          </p:nvPr>
        </p:nvSpPr>
        <p:spPr>
          <a:xfrm>
            <a:off x="0" y="232008"/>
            <a:ext cx="9144000" cy="1828840"/>
          </a:xfrm>
          <a:effectLst/>
        </p:spPr>
        <p:txBody>
          <a:bodyPr/>
          <a:lstStyle/>
          <a:p>
            <a:pPr>
              <a:defRPr/>
            </a:pPr>
            <a:r>
              <a:rPr lang="ar-JO" b="1" dirty="0">
                <a:solidFill>
                  <a:srgbClr val="000000"/>
                </a:solidFill>
                <a:effectLst/>
                <a:latin typeface="Arial" panose="020B0604020202020204" pitchFamily="34" charset="0"/>
                <a:ea typeface="ＭＳ Ｐゴシック" charset="0"/>
                <a:cs typeface="Arial" panose="020B0604020202020204" pitchFamily="34" charset="0"/>
              </a:rPr>
              <a:t>ما هو موقفك من</a:t>
            </a:r>
            <a:br>
              <a:rPr lang="ar-JO" b="1" dirty="0">
                <a:solidFill>
                  <a:srgbClr val="000000"/>
                </a:solidFill>
                <a:effectLst/>
                <a:latin typeface="Arial" panose="020B0604020202020204" pitchFamily="34" charset="0"/>
                <a:ea typeface="ＭＳ Ｐゴシック" charset="0"/>
                <a:cs typeface="Arial" panose="020B0604020202020204" pitchFamily="34" charset="0"/>
              </a:rPr>
            </a:br>
            <a:r>
              <a:rPr lang="ar-JO" b="1" dirty="0">
                <a:solidFill>
                  <a:srgbClr val="000000"/>
                </a:solidFill>
                <a:effectLst/>
                <a:latin typeface="Arial" panose="020B0604020202020204" pitchFamily="34" charset="0"/>
                <a:ea typeface="ＭＳ Ｐゴシック" charset="0"/>
                <a:cs typeface="Arial" panose="020B0604020202020204" pitchFamily="34" charset="0"/>
              </a:rPr>
              <a:t>ضعفاتك وخطاياك؟</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419872" y="2276872"/>
            <a:ext cx="5750078" cy="30243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dirty="0">
                <a:solidFill>
                  <a:srgbClr val="000000"/>
                </a:solidFill>
                <a:latin typeface="Arial" panose="020B0604020202020204" pitchFamily="34" charset="0"/>
                <a:ea typeface="ＭＳ Ｐゴシック" charset="0"/>
                <a:cs typeface="Arial" panose="020B0604020202020204" pitchFamily="34" charset="0"/>
              </a:rPr>
              <a:t>هل تعترف</a:t>
            </a:r>
          </a:p>
          <a:p>
            <a:pPr defTabSz="914400">
              <a:defRPr/>
            </a:pPr>
            <a:r>
              <a:rPr lang="ar-JO" b="1" dirty="0">
                <a:solidFill>
                  <a:srgbClr val="000000"/>
                </a:solidFill>
                <a:latin typeface="Arial" panose="020B0604020202020204" pitchFamily="34" charset="0"/>
                <a:ea typeface="ＭＳ Ｐゴシック" charset="0"/>
                <a:cs typeface="Arial" panose="020B0604020202020204" pitchFamily="34" charset="0"/>
              </a:rPr>
              <a:t>أنك بحاجة إلى</a:t>
            </a:r>
          </a:p>
          <a:p>
            <a:pPr defTabSz="914400">
              <a:defRPr/>
            </a:pPr>
            <a:r>
              <a:rPr lang="ar-JO" b="1" dirty="0">
                <a:solidFill>
                  <a:srgbClr val="000000"/>
                </a:solidFill>
                <a:latin typeface="Arial" panose="020B0604020202020204" pitchFamily="34" charset="0"/>
                <a:ea typeface="ＭＳ Ｐゴシック" charset="0"/>
                <a:cs typeface="Arial" panose="020B0604020202020204" pitchFamily="34" charset="0"/>
              </a:rPr>
              <a:t>غفران الخطية؟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88043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b="1">
              <a:solidFill>
                <a:srgbClr val="000000"/>
              </a:solidFill>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ar-JO" sz="4000" b="1" dirty="0">
                <a:solidFill>
                  <a:schemeClr val="tx1"/>
                </a:solidFill>
                <a:latin typeface="Arial" charset="0"/>
                <a:ea typeface="ＭＳ Ｐゴシック" charset="0"/>
              </a:rPr>
              <a:t>لماذا فرض الله </a:t>
            </a:r>
            <a:r>
              <a:rPr lang="ar-JO" sz="4000" b="1" dirty="0">
                <a:solidFill>
                  <a:srgbClr val="FFFF00"/>
                </a:solidFill>
                <a:latin typeface="Arial" charset="0"/>
                <a:ea typeface="ＭＳ Ｐゴシック" charset="0"/>
              </a:rPr>
              <a:t>القرابين</a:t>
            </a:r>
            <a:br>
              <a:rPr lang="ar-JO" sz="4000" b="1" dirty="0">
                <a:solidFill>
                  <a:schemeClr val="tx1"/>
                </a:solidFill>
                <a:latin typeface="Arial" charset="0"/>
                <a:ea typeface="ＭＳ Ｐゴシック" charset="0"/>
              </a:rPr>
            </a:br>
            <a:r>
              <a:rPr lang="ar-JO" sz="4000" b="1" dirty="0">
                <a:solidFill>
                  <a:schemeClr val="tx1"/>
                </a:solidFill>
                <a:latin typeface="Arial" charset="0"/>
                <a:ea typeface="ＭＳ Ｐゴシック" charset="0"/>
              </a:rPr>
              <a:t>لضعف إسرائيل وخطاياها؟</a:t>
            </a:r>
            <a:endParaRPr lang="en-US" sz="4000" b="1" dirty="0">
              <a:solidFill>
                <a:schemeClr val="tx1"/>
              </a:solidFill>
              <a:latin typeface="Arial" charset="0"/>
              <a:ea typeface="ＭＳ Ｐゴシック" charset="0"/>
            </a:endParaRP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655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غفر الله للإسرائيليين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 طريق دم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الذبائح</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(لا 4: 1- 5: 13؛ 6: 24- 30).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875358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ar-JO" sz="6000" b="1" dirty="0">
                <a:latin typeface="Arial" charset="0"/>
                <a:ea typeface="ＭＳ Ｐゴシック" charset="0"/>
              </a:rPr>
              <a:t>لماذا</a:t>
            </a:r>
            <a:br>
              <a:rPr lang="ar-JO" sz="6000" b="1" dirty="0">
                <a:latin typeface="Arial" charset="0"/>
                <a:ea typeface="ＭＳ Ｐゴシック" charset="0"/>
              </a:rPr>
            </a:br>
            <a:r>
              <a:rPr lang="ar-JO" sz="6000" b="1" dirty="0">
                <a:latin typeface="Arial" charset="0"/>
                <a:ea typeface="ＭＳ Ｐゴシック" charset="0"/>
              </a:rPr>
              <a:t>أسس الله</a:t>
            </a:r>
            <a:br>
              <a:rPr lang="ar-JO" sz="6000" b="1" dirty="0">
                <a:latin typeface="Arial" charset="0"/>
                <a:ea typeface="ＭＳ Ｐゴシック" charset="0"/>
              </a:rPr>
            </a:br>
            <a:r>
              <a:rPr lang="ar-JO" sz="6000" b="1" dirty="0">
                <a:latin typeface="Arial" charset="0"/>
                <a:ea typeface="ＭＳ Ｐゴシック" charset="0"/>
              </a:rPr>
              <a:t>نظام الذبائح؟</a:t>
            </a:r>
            <a:endParaRPr lang="en-US" dirty="0">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defTabSz="914400" eaLnBrk="0" fontAlgn="base" hangingPunct="0">
              <a:spcBef>
                <a:spcPct val="20000"/>
              </a:spcBef>
              <a:spcAft>
                <a:spcPct val="0"/>
              </a:spcAft>
            </a:pPr>
            <a:r>
              <a:rPr kumimoji="1" lang="ar-JO" sz="4000" b="1" dirty="0">
                <a:solidFill>
                  <a:srgbClr val="FFFFFF"/>
                </a:solidFill>
                <a:latin typeface="Arial" charset="0"/>
                <a:ea typeface="ＭＳ Ｐゴシック" charset="0"/>
                <a:cs typeface="Arial" charset="0"/>
              </a:rPr>
              <a:t>هل الدم في الحقيقة</a:t>
            </a:r>
          </a:p>
          <a:p>
            <a:pPr algn="ctr" defTabSz="914400" eaLnBrk="0" fontAlgn="base" hangingPunct="0">
              <a:spcBef>
                <a:spcPct val="20000"/>
              </a:spcBef>
              <a:spcAft>
                <a:spcPct val="0"/>
              </a:spcAft>
            </a:pPr>
            <a:r>
              <a:rPr kumimoji="1" lang="ar-JO" sz="4000" b="1" dirty="0">
                <a:solidFill>
                  <a:srgbClr val="FFFFFF"/>
                </a:solidFill>
                <a:latin typeface="Arial" charset="0"/>
                <a:ea typeface="ＭＳ Ｐゴシック" charset="0"/>
                <a:cs typeface="Arial" charset="0"/>
              </a:rPr>
              <a:t>يغفر الخطية؟</a:t>
            </a:r>
            <a:endParaRPr kumimoji="1" lang="en-US" sz="40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905030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ar-JO" b="1" dirty="0">
                <a:solidFill>
                  <a:schemeClr val="bg1"/>
                </a:solidFill>
                <a:latin typeface="Arial" panose="020B0604020202020204" pitchFamily="34" charset="0"/>
                <a:ea typeface="ＭＳ Ｐゴシック" charset="0"/>
                <a:cs typeface="Arial" panose="020B0604020202020204" pitchFamily="34" charset="0"/>
              </a:rPr>
              <a:t>هل خلصت الذبائح الدموية الإسرائيليين</a:t>
            </a:r>
            <a:br>
              <a:rPr kumimoji="1" lang="ar-JO" b="1" dirty="0">
                <a:solidFill>
                  <a:schemeClr val="bg1"/>
                </a:solidFill>
                <a:latin typeface="Arial" panose="020B0604020202020204" pitchFamily="34" charset="0"/>
                <a:ea typeface="ＭＳ Ｐゴシック" charset="0"/>
                <a:cs typeface="Arial" panose="020B0604020202020204" pitchFamily="34" charset="0"/>
              </a:rPr>
            </a:br>
            <a:r>
              <a:rPr kumimoji="1" lang="ar-JO" b="1" dirty="0">
                <a:solidFill>
                  <a:schemeClr val="bg1"/>
                </a:solidFill>
                <a:latin typeface="Arial" panose="020B0604020202020204" pitchFamily="34" charset="0"/>
                <a:ea typeface="ＭＳ Ｐゴシック" charset="0"/>
                <a:cs typeface="Arial" panose="020B0604020202020204" pitchFamily="34" charset="0"/>
              </a:rPr>
              <a:t>الذين هم تحت الشريعة؟</a:t>
            </a:r>
            <a:endParaRPr kumimoji="1"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827584" y="2420888"/>
            <a:ext cx="7416824" cy="3770263"/>
          </a:xfrm>
          <a:prstGeom prst="rect">
            <a:avLst/>
          </a:prstGeom>
          <a:solidFill>
            <a:srgbClr val="000000"/>
          </a:solidFill>
        </p:spPr>
        <p:txBody>
          <a:bodyPr>
            <a:spAutoFit/>
            <a:scene3d>
              <a:camera prst="orthographicFront"/>
              <a:lightRig rig="threePt" dir="t"/>
            </a:scene3d>
            <a:sp3d extrusionH="57150">
              <a:bevelT w="38100" h="38100" prst="angle"/>
            </a:sp3d>
          </a:bodyPr>
          <a:lstStyle/>
          <a:p>
            <a:pPr algn="ctr" defTabSz="914400" eaLnBrk="0" fontAlgn="base" hangingPunct="0">
              <a:spcBef>
                <a:spcPct val="0"/>
              </a:spcBef>
              <a:spcAft>
                <a:spcPct val="0"/>
              </a:spcAft>
              <a:defRPr/>
            </a:pPr>
            <a:r>
              <a:rPr lang="ar-JO" sz="23900" b="1" dirty="0">
                <a:solidFill>
                  <a:srgbClr val="FF0000"/>
                </a:solidFill>
                <a:effectLst>
                  <a:reflection stA="50000" endPos="75000" dist="12700" dir="5400000" sy="-100000" algn="bl" rotWithShape="0"/>
                </a:effectLst>
                <a:latin typeface="Arial Black"/>
                <a:ea typeface="ＭＳ Ｐゴシック" charset="0"/>
                <a:cs typeface="Arial Black"/>
              </a:rPr>
              <a:t>الدم</a:t>
            </a:r>
            <a:endParaRPr lang="en-US" sz="23900" b="1" dirty="0">
              <a:solidFill>
                <a:srgbClr val="FF0000"/>
              </a:solidFill>
              <a:effectLst>
                <a:reflection stA="50000" endPos="75000" dist="12700" dir="5400000" sy="-100000" algn="bl" rotWithShape="0"/>
              </a:effectLst>
              <a:latin typeface="Arial Black"/>
              <a:ea typeface="ＭＳ Ｐゴシック" charset="0"/>
              <a:cs typeface="Arial Black"/>
            </a:endParaRPr>
          </a:p>
        </p:txBody>
      </p:sp>
    </p:spTree>
    <p:extLst>
      <p:ext uri="{BB962C8B-B14F-4D97-AF65-F5344CB8AC3E}">
        <p14:creationId xmlns:p14="http://schemas.microsoft.com/office/powerpoint/2010/main" val="387684381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19075" y="1376375"/>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ar-JO" b="1" dirty="0">
                <a:solidFill>
                  <a:srgbClr val="FFFFFF"/>
                </a:solidFill>
                <a:ea typeface="ＭＳ Ｐゴシック" charset="0"/>
              </a:rPr>
              <a:t>الذبائح تغفر الخطية</a:t>
            </a:r>
            <a:endParaRPr kumimoji="1" lang="en-US" b="1" dirty="0">
              <a:solidFill>
                <a:srgbClr val="FFFFFF"/>
              </a:solidFill>
              <a:ea typeface="ＭＳ Ｐゴシック" charset="0"/>
            </a:endParaRP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defTabSz="914400" rtl="1" eaLnBrk="0" fontAlgn="base" hangingPunct="0">
              <a:spcBef>
                <a:spcPct val="20000"/>
              </a:spcBef>
              <a:spcAft>
                <a:spcPct val="0"/>
              </a:spcAft>
            </a:pPr>
            <a:r>
              <a:rPr kumimoji="1" lang="ar-JO" sz="3200" b="1" dirty="0">
                <a:solidFill>
                  <a:srgbClr val="FFFFFF"/>
                </a:solidFill>
                <a:latin typeface="Arial" charset="0"/>
                <a:ea typeface="ＭＳ Ｐゴシック" charset="0"/>
                <a:cs typeface="Arial" charset="0"/>
              </a:rPr>
              <a:t>"من خلال هذه العملية،</a:t>
            </a:r>
          </a:p>
          <a:p>
            <a:pPr algn="ctr" defTabSz="914400" rtl="1" eaLnBrk="0" fontAlgn="base" hangingPunct="0">
              <a:spcBef>
                <a:spcPct val="20000"/>
              </a:spcBef>
              <a:spcAft>
                <a:spcPct val="0"/>
              </a:spcAft>
            </a:pPr>
            <a:r>
              <a:rPr kumimoji="1" lang="ar-JO" sz="3200" b="1" dirty="0">
                <a:solidFill>
                  <a:srgbClr val="FFFFFF"/>
                </a:solidFill>
                <a:latin typeface="Arial" charset="0"/>
                <a:ea typeface="ＭＳ Ｐゴシック" charset="0"/>
                <a:cs typeface="Arial" charset="0"/>
              </a:rPr>
              <a:t>يطهر الكاهن الناس،</a:t>
            </a:r>
          </a:p>
          <a:p>
            <a:pPr algn="ctr" defTabSz="914400" rtl="1" eaLnBrk="0" fontAlgn="base" hangingPunct="0">
              <a:spcBef>
                <a:spcPct val="20000"/>
              </a:spcBef>
              <a:spcAft>
                <a:spcPct val="0"/>
              </a:spcAft>
            </a:pPr>
            <a:r>
              <a:rPr kumimoji="1" lang="ar-JO" sz="3200" b="1" dirty="0">
                <a:solidFill>
                  <a:srgbClr val="FFFFFF"/>
                </a:solidFill>
                <a:latin typeface="Arial" charset="0"/>
                <a:ea typeface="ＭＳ Ｐゴシック" charset="0"/>
                <a:cs typeface="Arial" charset="0"/>
              </a:rPr>
              <a:t>ويصلح علاقتهم مع الرب،</a:t>
            </a:r>
          </a:p>
          <a:p>
            <a:pPr algn="ctr" defTabSz="914400" rtl="1" eaLnBrk="0" fontAlgn="base" hangingPunct="0">
              <a:spcBef>
                <a:spcPct val="20000"/>
              </a:spcBef>
              <a:spcAft>
                <a:spcPct val="0"/>
              </a:spcAft>
            </a:pPr>
            <a:r>
              <a:rPr kumimoji="1" lang="ar-JO" sz="3200" b="1" dirty="0">
                <a:solidFill>
                  <a:srgbClr val="FFFF00"/>
                </a:solidFill>
                <a:latin typeface="Arial" charset="0"/>
                <a:ea typeface="ＭＳ Ｐゴシック" charset="0"/>
                <a:cs typeface="Arial" charset="0"/>
              </a:rPr>
              <a:t>وسيُغفر لهم"</a:t>
            </a:r>
            <a:br>
              <a:rPr kumimoji="1" lang="en-US" sz="3200" b="1" dirty="0">
                <a:solidFill>
                  <a:srgbClr val="FFFFFF"/>
                </a:solidFill>
                <a:latin typeface="Arial" charset="0"/>
                <a:ea typeface="ＭＳ Ｐゴシック" charset="0"/>
                <a:cs typeface="Arial" charset="0"/>
              </a:rPr>
            </a:br>
            <a:r>
              <a:rPr kumimoji="1" lang="ar-JO" sz="3200" b="1" dirty="0">
                <a:solidFill>
                  <a:srgbClr val="FFFFFF"/>
                </a:solidFill>
                <a:latin typeface="Arial" charset="0"/>
                <a:ea typeface="ＭＳ Ｐゴシック" charset="0"/>
                <a:cs typeface="Arial" charset="0"/>
              </a:rPr>
              <a:t>(4: 20؛ قارن 4: 26، 31، 35).</a:t>
            </a:r>
            <a:endParaRPr kumimoji="1" lang="en-US" sz="3200" b="1" dirty="0">
              <a:solidFill>
                <a:srgbClr val="FFFFFF"/>
              </a:solidFill>
              <a:latin typeface="Arial" charset="0"/>
              <a:ea typeface="ＭＳ Ｐゴシック" charset="0"/>
              <a:cs typeface="Arial" charset="0"/>
            </a:endParaRPr>
          </a:p>
        </p:txBody>
      </p:sp>
      <p:sp>
        <p:nvSpPr>
          <p:cNvPr id="4" name="Rectangle 3">
            <a:extLst>
              <a:ext uri="{FF2B5EF4-FFF2-40B4-BE49-F238E27FC236}">
                <a16:creationId xmlns:a16="http://schemas.microsoft.com/office/drawing/2014/main" id="{9E3524EC-83C0-425A-8ED3-A15F0AF9ADB5}"/>
              </a:ext>
            </a:extLst>
          </p:cNvPr>
          <p:cNvSpPr/>
          <p:nvPr/>
        </p:nvSpPr>
        <p:spPr bwMode="auto">
          <a:xfrm>
            <a:off x="-1447725" y="2343150"/>
            <a:ext cx="5400600" cy="419100"/>
          </a:xfrm>
          <a:prstGeom prst="rect">
            <a:avLst/>
          </a:prstGeom>
          <a:no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endParaRPr kumimoji="0" lang="en-US" sz="1400" i="0" u="none" strike="noStrike" cap="none" normalizeH="0" baseline="0" dirty="0">
              <a:ln>
                <a:noFill/>
              </a:ln>
              <a:solidFill>
                <a:srgbClr val="000000"/>
              </a:solidFill>
              <a:effectLst/>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89313881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٢</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612134777"/>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diag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0" name="Rectangle 3"/>
          <p:cNvSpPr>
            <a:spLocks noGrp="1" noChangeArrowheads="1"/>
          </p:cNvSpPr>
          <p:nvPr>
            <p:ph type="title" idx="4294967295"/>
          </p:nvPr>
        </p:nvSpPr>
        <p:spPr>
          <a:xfrm>
            <a:off x="228600" y="4572000"/>
            <a:ext cx="3352800" cy="2133600"/>
          </a:xfrm>
          <a:solidFill>
            <a:srgbClr val="000000"/>
          </a:solidFill>
        </p:spPr>
        <p:txBody>
          <a:bodyPr/>
          <a:lstStyle/>
          <a:p>
            <a:pPr eaLnBrk="1" hangingPunct="1"/>
            <a:r>
              <a:rPr lang="ar-JO" sz="4000" b="1" dirty="0">
                <a:solidFill>
                  <a:schemeClr val="bg1"/>
                </a:solidFill>
                <a:latin typeface="Arial" charset="0"/>
                <a:ea typeface="ＭＳ Ｐゴシック" charset="0"/>
              </a:rPr>
              <a:t>خيمة</a:t>
            </a:r>
            <a:br>
              <a:rPr lang="ar-JO" sz="4000" b="1" dirty="0">
                <a:solidFill>
                  <a:schemeClr val="bg1"/>
                </a:solidFill>
                <a:latin typeface="Arial" charset="0"/>
                <a:ea typeface="ＭＳ Ｐゴシック" charset="0"/>
              </a:rPr>
            </a:br>
            <a:r>
              <a:rPr lang="ar-JO" sz="4000" b="1" dirty="0">
                <a:solidFill>
                  <a:schemeClr val="bg1"/>
                </a:solidFill>
                <a:latin typeface="Arial" charset="0"/>
                <a:ea typeface="ＭＳ Ｐゴシック" charset="0"/>
              </a:rPr>
              <a:t>الاجتماع</a:t>
            </a:r>
            <a:br>
              <a:rPr lang="ar-JO" sz="4000" b="1" dirty="0">
                <a:solidFill>
                  <a:schemeClr val="bg1"/>
                </a:solidFill>
                <a:latin typeface="Arial" charset="0"/>
                <a:ea typeface="ＭＳ Ｐゴシック" charset="0"/>
              </a:rPr>
            </a:br>
            <a:r>
              <a:rPr lang="ar-JO" sz="4000" b="1" dirty="0">
                <a:solidFill>
                  <a:schemeClr val="bg1"/>
                </a:solidFill>
                <a:latin typeface="Arial" charset="0"/>
                <a:ea typeface="ＭＳ Ｐゴシック" charset="0"/>
              </a:rPr>
              <a:t>والباحة</a:t>
            </a:r>
            <a:endParaRPr lang="en-US" sz="4000" b="1" dirty="0">
              <a:solidFill>
                <a:schemeClr val="bg1"/>
              </a:solidFill>
              <a:latin typeface="Arial" charset="0"/>
              <a:ea typeface="ＭＳ Ｐゴシック" charset="0"/>
            </a:endParaRPr>
          </a:p>
        </p:txBody>
      </p:sp>
      <p:sp>
        <p:nvSpPr>
          <p:cNvPr id="4" name="Rectangle 3"/>
          <p:cNvSpPr txBox="1">
            <a:spLocks noChangeArrowheads="1"/>
          </p:cNvSpPr>
          <p:nvPr/>
        </p:nvSpPr>
        <p:spPr bwMode="auto">
          <a:xfrm>
            <a:off x="3124200" y="3733800"/>
            <a:ext cx="13716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ar-JO" sz="2400" b="1" kern="0" dirty="0">
                <a:solidFill>
                  <a:srgbClr val="FFFFFF"/>
                </a:solidFill>
                <a:latin typeface="Arial"/>
                <a:ea typeface="ＭＳ Ｐゴシック" charset="-128"/>
                <a:cs typeface="Arial"/>
              </a:rPr>
              <a:t>الباحة </a:t>
            </a:r>
            <a:endParaRPr lang="en-US" sz="2400" b="1" kern="0" dirty="0">
              <a:solidFill>
                <a:srgbClr val="FFFFFF"/>
              </a:solidFill>
              <a:latin typeface="Arial"/>
              <a:ea typeface="ＭＳ Ｐゴシック" charset="-128"/>
              <a:cs typeface="Arial"/>
            </a:endParaRPr>
          </a:p>
        </p:txBody>
      </p:sp>
      <p:sp>
        <p:nvSpPr>
          <p:cNvPr id="5" name="Rectangle 3"/>
          <p:cNvSpPr txBox="1">
            <a:spLocks noChangeArrowheads="1"/>
          </p:cNvSpPr>
          <p:nvPr/>
        </p:nvSpPr>
        <p:spPr bwMode="auto">
          <a:xfrm>
            <a:off x="457200" y="76200"/>
            <a:ext cx="20574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ar-JO" sz="2400" b="1" kern="0" dirty="0">
                <a:solidFill>
                  <a:srgbClr val="FFFFFF"/>
                </a:solidFill>
                <a:latin typeface="Arial"/>
                <a:ea typeface="ＭＳ Ｐゴシック" charset="-128"/>
                <a:cs typeface="Arial"/>
              </a:rPr>
              <a:t>خيمة الاجتماع</a:t>
            </a:r>
            <a:endParaRPr lang="en-US" sz="2400" b="1" kern="0" dirty="0">
              <a:solidFill>
                <a:srgbClr val="FFFFFF"/>
              </a:solidFill>
              <a:latin typeface="Arial"/>
              <a:ea typeface="ＭＳ Ｐゴシック" charset="-128"/>
              <a:cs typeface="Arial"/>
            </a:endParaRPr>
          </a:p>
        </p:txBody>
      </p:sp>
      <p:sp>
        <p:nvSpPr>
          <p:cNvPr id="6" name="Rectangle 3"/>
          <p:cNvSpPr txBox="1">
            <a:spLocks noChangeArrowheads="1"/>
          </p:cNvSpPr>
          <p:nvPr/>
        </p:nvSpPr>
        <p:spPr bwMode="auto">
          <a:xfrm>
            <a:off x="4876800" y="533400"/>
            <a:ext cx="13716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ar-JO" sz="2400" b="1" kern="0" dirty="0">
                <a:solidFill>
                  <a:srgbClr val="FFFFFF"/>
                </a:solidFill>
                <a:latin typeface="Arial"/>
                <a:ea typeface="ＭＳ Ｐゴシック" charset="-128"/>
                <a:cs typeface="Arial"/>
              </a:rPr>
              <a:t>الأعمدة</a:t>
            </a:r>
            <a:endParaRPr lang="en-US" sz="2400" b="1" kern="0" dirty="0">
              <a:solidFill>
                <a:srgbClr val="FFFFFF"/>
              </a:solidFill>
              <a:latin typeface="Arial"/>
              <a:ea typeface="ＭＳ Ｐゴシック" charset="-128"/>
              <a:cs typeface="Arial"/>
            </a:endParaRPr>
          </a:p>
        </p:txBody>
      </p:sp>
      <p:sp>
        <p:nvSpPr>
          <p:cNvPr id="201734" name="Rectangle 3"/>
          <p:cNvSpPr txBox="1">
            <a:spLocks noChangeArrowheads="1"/>
          </p:cNvSpPr>
          <p:nvPr/>
        </p:nvSpPr>
        <p:spPr bwMode="auto">
          <a:xfrm>
            <a:off x="5638800" y="1295400"/>
            <a:ext cx="3048000" cy="533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"الستائر" من الكتان</a:t>
            </a:r>
            <a:endParaRPr lang="en-US" sz="2400" b="1" dirty="0">
              <a:solidFill>
                <a:srgbClr val="FFFFFF"/>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5105400" y="2895600"/>
            <a:ext cx="3048000" cy="6858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ar-JO" sz="2400" b="1" kern="0" dirty="0">
                <a:solidFill>
                  <a:srgbClr val="FFFFFF"/>
                </a:solidFill>
                <a:latin typeface="Arial"/>
                <a:ea typeface="ＭＳ Ｐゴシック" charset="-128"/>
                <a:cs typeface="Arial"/>
              </a:rPr>
              <a:t>مذبح تقدمات</a:t>
            </a:r>
          </a:p>
          <a:p>
            <a:pPr algn="ctr" defTabSz="914400" fontAlgn="base">
              <a:spcBef>
                <a:spcPct val="0"/>
              </a:spcBef>
              <a:spcAft>
                <a:spcPct val="0"/>
              </a:spcAft>
              <a:defRPr/>
            </a:pPr>
            <a:r>
              <a:rPr lang="ar-JO" sz="2400" b="1" kern="0" dirty="0">
                <a:solidFill>
                  <a:srgbClr val="FFFFFF"/>
                </a:solidFill>
                <a:latin typeface="Arial"/>
                <a:ea typeface="ＭＳ Ｐゴシック" charset="-128"/>
                <a:cs typeface="Arial"/>
              </a:rPr>
              <a:t>المحرقة</a:t>
            </a:r>
            <a:endParaRPr lang="en-US" sz="2400" b="1" kern="0" dirty="0">
              <a:solidFill>
                <a:srgbClr val="FFFFFF"/>
              </a:solidFill>
              <a:latin typeface="Arial"/>
              <a:ea typeface="ＭＳ Ｐゴシック" charset="-128"/>
              <a:cs typeface="Arial"/>
            </a:endParaRPr>
          </a:p>
        </p:txBody>
      </p:sp>
      <p:sp>
        <p:nvSpPr>
          <p:cNvPr id="9" name="Rectangle 3"/>
          <p:cNvSpPr txBox="1">
            <a:spLocks noChangeArrowheads="1"/>
          </p:cNvSpPr>
          <p:nvPr/>
        </p:nvSpPr>
        <p:spPr bwMode="auto">
          <a:xfrm>
            <a:off x="4343400" y="2286000"/>
            <a:ext cx="13716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ar-JO" sz="2400" b="1" kern="0" dirty="0">
                <a:solidFill>
                  <a:srgbClr val="FFFFFF"/>
                </a:solidFill>
                <a:latin typeface="Arial"/>
                <a:ea typeface="ＭＳ Ｐゴシック" charset="-128"/>
                <a:cs typeface="Arial"/>
              </a:rPr>
              <a:t>المرحضة</a:t>
            </a:r>
            <a:endParaRPr lang="en-US" sz="2400" b="1" kern="0" dirty="0">
              <a:solidFill>
                <a:srgbClr val="FFFFFF"/>
              </a:solidFill>
              <a:latin typeface="Arial"/>
              <a:ea typeface="ＭＳ Ｐゴシック" charset="-128"/>
              <a:cs typeface="Arial"/>
            </a:endParaRPr>
          </a:p>
        </p:txBody>
      </p:sp>
      <p:sp>
        <p:nvSpPr>
          <p:cNvPr id="10" name="Rectangle 3"/>
          <p:cNvSpPr txBox="1">
            <a:spLocks noChangeArrowheads="1"/>
          </p:cNvSpPr>
          <p:nvPr/>
        </p:nvSpPr>
        <p:spPr bwMode="auto">
          <a:xfrm>
            <a:off x="6553200" y="5562600"/>
            <a:ext cx="13716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ar-JO" sz="2400" b="1" kern="0" dirty="0">
                <a:solidFill>
                  <a:srgbClr val="FFFFFF"/>
                </a:solidFill>
                <a:latin typeface="Arial"/>
                <a:ea typeface="ＭＳ Ｐゴシック" charset="-128"/>
                <a:cs typeface="Arial"/>
              </a:rPr>
              <a:t>البوابة</a:t>
            </a:r>
            <a:endParaRPr lang="en-US" sz="2400" b="1" kern="0" dirty="0">
              <a:solidFill>
                <a:srgbClr val="FFFFFF"/>
              </a:solidFill>
              <a:latin typeface="Arial"/>
              <a:ea typeface="ＭＳ Ｐゴシック" charset="-128"/>
              <a:cs typeface="Arial"/>
            </a:endParaRPr>
          </a:p>
        </p:txBody>
      </p:sp>
    </p:spTree>
    <p:extLst>
      <p:ext uri="{BB962C8B-B14F-4D97-AF65-F5344CB8AC3E}">
        <p14:creationId xmlns:p14="http://schemas.microsoft.com/office/powerpoint/2010/main" val="1002824173"/>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43" name="Text Box 3"/>
          <p:cNvSpPr txBox="1">
            <a:spLocks noChangeArrowheads="1"/>
          </p:cNvSpPr>
          <p:nvPr/>
        </p:nvSpPr>
        <p:spPr bwMode="auto">
          <a:xfrm>
            <a:off x="533400" y="1882775"/>
            <a:ext cx="8610600" cy="2862322"/>
          </a:xfrm>
          <a:prstGeom prst="rect">
            <a:avLst/>
          </a:prstGeom>
          <a:noFill/>
          <a:ln w="9525">
            <a:noFill/>
            <a:miter lim="800000"/>
            <a:headEnd/>
            <a:tailEnd/>
          </a:ln>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indent="0" algn="r" defTabSz="914400" fontAlgn="base">
              <a:spcBef>
                <a:spcPct val="50000"/>
              </a:spcBef>
              <a:spcAft>
                <a:spcPct val="0"/>
              </a:spcAft>
              <a:defRPr/>
            </a:pPr>
            <a:r>
              <a:rPr lang="ar-JO" sz="3600" b="1" dirty="0">
                <a:solidFill>
                  <a:srgbClr val="FFFFFF"/>
                </a:solidFill>
                <a:effectLst>
                  <a:outerShdw blurRad="50800" dist="38100" dir="2700000" algn="tl" rotWithShape="0">
                    <a:srgbClr val="000000"/>
                  </a:outerShdw>
                </a:effectLst>
                <a:latin typeface="Arial"/>
                <a:cs typeface="Arial"/>
              </a:rPr>
              <a:t>1- يقدم المتعبد قربانه.</a:t>
            </a:r>
          </a:p>
          <a:p>
            <a:pPr marL="0" indent="0" algn="r" defTabSz="914400" fontAlgn="base">
              <a:spcBef>
                <a:spcPct val="50000"/>
              </a:spcBef>
              <a:spcAft>
                <a:spcPct val="0"/>
              </a:spcAft>
              <a:defRPr/>
            </a:pPr>
            <a:r>
              <a:rPr lang="ar-JO" sz="3600" b="1" dirty="0">
                <a:solidFill>
                  <a:srgbClr val="FFFFFF"/>
                </a:solidFill>
                <a:effectLst>
                  <a:outerShdw blurRad="50800" dist="38100" dir="2700000" algn="tl" rotWithShape="0">
                    <a:srgbClr val="000000"/>
                  </a:outerShdw>
                </a:effectLst>
                <a:latin typeface="Arial"/>
                <a:cs typeface="Arial"/>
              </a:rPr>
              <a:t>2- يضع يده (أيديهم) على رأس المحرقة، ويمكنه الاعتراف بخطيتهِ.</a:t>
            </a:r>
            <a:r>
              <a:rPr lang="en-US" sz="3600" b="1" dirty="0">
                <a:solidFill>
                  <a:srgbClr val="FFFFFF"/>
                </a:solidFill>
                <a:effectLst>
                  <a:outerShdw blurRad="50800" dist="38100" dir="2700000" algn="tl" rotWithShape="0">
                    <a:srgbClr val="000000"/>
                  </a:outerShdw>
                </a:effectLst>
                <a:latin typeface="Arial"/>
                <a:cs typeface="Arial"/>
              </a:rPr>
              <a:t> </a:t>
            </a:r>
          </a:p>
          <a:p>
            <a:pPr algn="r" defTabSz="914400" fontAlgn="base">
              <a:spcBef>
                <a:spcPct val="50000"/>
              </a:spcBef>
              <a:spcAft>
                <a:spcPct val="0"/>
              </a:spcAft>
              <a:defRPr/>
            </a:pPr>
            <a:r>
              <a:rPr lang="ar-JO" sz="3600" b="1" dirty="0">
                <a:solidFill>
                  <a:srgbClr val="FFFFFF"/>
                </a:solidFill>
                <a:effectLst>
                  <a:outerShdw blurRad="50800" dist="38100" dir="2700000" algn="tl" rotWithShape="0">
                    <a:srgbClr val="000000"/>
                  </a:outerShdw>
                </a:effectLst>
                <a:latin typeface="Arial"/>
                <a:cs typeface="Arial"/>
              </a:rPr>
              <a:t>3- يذبح المتعبد المحرقة.</a:t>
            </a:r>
            <a:endParaRPr lang="en-US" sz="3600" b="1" dirty="0">
              <a:solidFill>
                <a:srgbClr val="FFFFFF"/>
              </a:solidFill>
              <a:effectLst>
                <a:outerShdw blurRad="50800" dist="38100" dir="2700000" algn="tl" rotWithShape="0">
                  <a:srgbClr val="000000"/>
                </a:outerShdw>
              </a:effectLst>
              <a:latin typeface="Arial"/>
              <a:cs typeface="Arial"/>
            </a:endParaRPr>
          </a:p>
        </p:txBody>
      </p:sp>
      <p:sp>
        <p:nvSpPr>
          <p:cNvPr id="778244" name="Text Box 4"/>
          <p:cNvSpPr txBox="1">
            <a:spLocks noChangeArrowheads="1"/>
          </p:cNvSpPr>
          <p:nvPr/>
        </p:nvSpPr>
        <p:spPr bwMode="auto">
          <a:xfrm>
            <a:off x="0" y="6248400"/>
            <a:ext cx="9144001"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50000"/>
              </a:spcBef>
              <a:spcAft>
                <a:spcPct val="0"/>
              </a:spcAft>
              <a:defRPr/>
            </a:pPr>
            <a:r>
              <a:rPr lang="ar-JO" sz="2400" b="1" dirty="0">
                <a:solidFill>
                  <a:srgbClr val="FFFFFF"/>
                </a:solidFill>
                <a:latin typeface="Arial"/>
                <a:ea typeface="Times New Roman" pitchFamily="-111" charset="0"/>
                <a:cs typeface="Arial"/>
              </a:rPr>
              <a:t>ر. ت. بيكويث، </a:t>
            </a:r>
            <a:r>
              <a:rPr lang="ar-JO" sz="2400" b="1" i="1" dirty="0">
                <a:solidFill>
                  <a:srgbClr val="FFFFFF"/>
                </a:solidFill>
                <a:latin typeface="Arial"/>
                <a:ea typeface="Times New Roman" pitchFamily="-111" charset="0"/>
                <a:cs typeface="Arial"/>
              </a:rPr>
              <a:t>قاموس الكتاب المقدس الجديد</a:t>
            </a:r>
            <a:r>
              <a:rPr lang="ar-JO" sz="2400" b="1" dirty="0">
                <a:solidFill>
                  <a:srgbClr val="FFFFFF"/>
                </a:solidFill>
                <a:latin typeface="Arial"/>
                <a:ea typeface="Times New Roman" pitchFamily="-111" charset="0"/>
                <a:cs typeface="Arial"/>
              </a:rPr>
              <a:t>، 1962</a:t>
            </a:r>
            <a:endParaRPr lang="en-US" sz="2400" b="1" dirty="0">
              <a:solidFill>
                <a:srgbClr val="FFFFFF"/>
              </a:solidFill>
              <a:latin typeface="Arial"/>
              <a:ea typeface="Times New Roman" pitchFamily="-111" charset="0"/>
              <a:cs typeface="Arial"/>
            </a:endParaRPr>
          </a:p>
        </p:txBody>
      </p:sp>
      <p:sp>
        <p:nvSpPr>
          <p:cNvPr id="778245" name="Text Box 5"/>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a:ea typeface="Times New Roman" pitchFamily="-111" charset="0"/>
                <a:cs typeface="Arial"/>
              </a:rPr>
              <a:t>128</a:t>
            </a:r>
            <a:endParaRPr lang="en-US" sz="2400" b="1" dirty="0">
              <a:solidFill>
                <a:srgbClr val="FFFFFF"/>
              </a:solidFill>
              <a:latin typeface="Arial"/>
              <a:ea typeface="Times New Roman" pitchFamily="-111" charset="0"/>
              <a:cs typeface="Arial"/>
            </a:endParaRPr>
          </a:p>
        </p:txBody>
      </p:sp>
      <p:sp>
        <p:nvSpPr>
          <p:cNvPr id="778246" name="Rectangle 6"/>
          <p:cNvSpPr>
            <a:spLocks noGrp="1" noChangeArrowheads="1"/>
          </p:cNvSpPr>
          <p:nvPr>
            <p:ph type="title" idx="4294967295"/>
          </p:nvPr>
        </p:nvSpPr>
        <p:spPr>
          <a:xfrm>
            <a:off x="685800" y="3810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rPr>
              <a:t>طقوس التقدمات في لاويين 1- 5</a:t>
            </a:r>
            <a:endParaRPr lang="en-US" sz="4000" b="1" dirty="0">
              <a:solidFill>
                <a:schemeClr val="bg1"/>
              </a:solidFill>
            </a:endParaRPr>
          </a:p>
        </p:txBody>
      </p:sp>
    </p:spTree>
    <p:extLst>
      <p:ext uri="{BB962C8B-B14F-4D97-AF65-F5344CB8AC3E}">
        <p14:creationId xmlns:p14="http://schemas.microsoft.com/office/powerpoint/2010/main" val="6164106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43">
                                            <p:txEl>
                                              <p:pRg st="0" end="0"/>
                                            </p:txEl>
                                          </p:spTgt>
                                        </p:tgtEl>
                                        <p:attrNameLst>
                                          <p:attrName>style.visibility</p:attrName>
                                        </p:attrNameLst>
                                      </p:cBhvr>
                                      <p:to>
                                        <p:strVal val="visible"/>
                                      </p:to>
                                    </p:set>
                                    <p:animEffect transition="in" filter="dissolve">
                                      <p:cBhvr>
                                        <p:cTn id="7" dur="75"/>
                                        <p:tgtEl>
                                          <p:spTgt spid="778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43">
                                            <p:txEl>
                                              <p:pRg st="1" end="1"/>
                                            </p:txEl>
                                          </p:spTgt>
                                        </p:tgtEl>
                                        <p:attrNameLst>
                                          <p:attrName>style.visibility</p:attrName>
                                        </p:attrNameLst>
                                      </p:cBhvr>
                                      <p:to>
                                        <p:strVal val="visible"/>
                                      </p:to>
                                    </p:set>
                                    <p:animEffect transition="in" filter="dissolve">
                                      <p:cBhvr>
                                        <p:cTn id="12" dur="75"/>
                                        <p:tgtEl>
                                          <p:spTgt spid="778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43">
                                            <p:txEl>
                                              <p:pRg st="2" end="2"/>
                                            </p:txEl>
                                          </p:spTgt>
                                        </p:tgtEl>
                                        <p:attrNameLst>
                                          <p:attrName>style.visibility</p:attrName>
                                        </p:attrNameLst>
                                      </p:cBhvr>
                                      <p:to>
                                        <p:strVal val="visible"/>
                                      </p:to>
                                    </p:set>
                                    <p:animEffect transition="in" filter="dissolve">
                                      <p:cBhvr>
                                        <p:cTn id="17" dur="75"/>
                                        <p:tgtEl>
                                          <p:spTgt spid="778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1" name="Text Box 3"/>
          <p:cNvSpPr txBox="1">
            <a:spLocks noChangeArrowheads="1"/>
          </p:cNvSpPr>
          <p:nvPr/>
        </p:nvSpPr>
        <p:spPr bwMode="auto">
          <a:xfrm>
            <a:off x="533400" y="1773238"/>
            <a:ext cx="7924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rtl="1" eaLnBrk="0" fontAlgn="base" hangingPunct="0">
              <a:spcBef>
                <a:spcPct val="0"/>
              </a:spcBef>
              <a:spcAft>
                <a:spcPct val="0"/>
              </a:spcAft>
              <a:defRPr/>
            </a:pPr>
            <a:r>
              <a:rPr lang="ar-JO" sz="3600" b="1" dirty="0">
                <a:solidFill>
                  <a:srgbClr val="FFFFFF"/>
                </a:solidFill>
                <a:latin typeface="Arial"/>
                <a:cs typeface="Arial"/>
              </a:rPr>
              <a:t>4- يجمع الكاهن الدم في إناء</a:t>
            </a:r>
          </a:p>
          <a:p>
            <a:pPr algn="r" defTabSz="914400" rtl="1" eaLnBrk="0" fontAlgn="base" hangingPunct="0">
              <a:spcBef>
                <a:spcPct val="0"/>
              </a:spcBef>
              <a:spcAft>
                <a:spcPct val="0"/>
              </a:spcAft>
              <a:defRPr/>
            </a:pPr>
            <a:r>
              <a:rPr lang="ar-JO" sz="3600" b="1" dirty="0">
                <a:solidFill>
                  <a:srgbClr val="FFFFFF"/>
                </a:solidFill>
                <a:latin typeface="Arial"/>
                <a:cs typeface="Arial"/>
              </a:rPr>
              <a:t>    ويرشه باتجاه زوايا المذبح</a:t>
            </a:r>
          </a:p>
          <a:p>
            <a:pPr algn="r" defTabSz="914400" rtl="1" eaLnBrk="0" fontAlgn="base" hangingPunct="0">
              <a:spcBef>
                <a:spcPct val="0"/>
              </a:spcBef>
              <a:spcAft>
                <a:spcPct val="0"/>
              </a:spcAft>
              <a:defRPr/>
            </a:pPr>
            <a:r>
              <a:rPr lang="ar-JO" sz="3600" b="1" dirty="0">
                <a:solidFill>
                  <a:srgbClr val="FFFFFF"/>
                </a:solidFill>
                <a:latin typeface="Arial"/>
                <a:cs typeface="Arial"/>
              </a:rPr>
              <a:t>    الشمالية الشرقية والجنوبية الغربية</a:t>
            </a:r>
          </a:p>
          <a:p>
            <a:pPr algn="r" defTabSz="914400" rtl="1" eaLnBrk="0" fontAlgn="base" hangingPunct="0">
              <a:spcBef>
                <a:spcPct val="0"/>
              </a:spcBef>
              <a:spcAft>
                <a:spcPct val="0"/>
              </a:spcAft>
              <a:defRPr/>
            </a:pPr>
            <a:r>
              <a:rPr lang="ar-JO" sz="3600" b="1" dirty="0">
                <a:solidFill>
                  <a:srgbClr val="FFFFFF"/>
                </a:solidFill>
                <a:latin typeface="Arial"/>
                <a:cs typeface="Arial"/>
              </a:rPr>
              <a:t>    بطريقة بحيث ترش فيها</a:t>
            </a:r>
          </a:p>
          <a:p>
            <a:pPr algn="r" defTabSz="914400" rtl="1" eaLnBrk="0" fontAlgn="base" hangingPunct="0">
              <a:spcBef>
                <a:spcPct val="0"/>
              </a:spcBef>
              <a:spcAft>
                <a:spcPct val="0"/>
              </a:spcAft>
              <a:defRPr/>
            </a:pPr>
            <a:r>
              <a:rPr lang="ar-JO" sz="3600" b="1" dirty="0">
                <a:solidFill>
                  <a:srgbClr val="FFFFFF"/>
                </a:solidFill>
                <a:latin typeface="Arial"/>
                <a:cs typeface="Arial"/>
              </a:rPr>
              <a:t>    جميع الزوايا الأربعة.</a:t>
            </a:r>
          </a:p>
          <a:p>
            <a:pPr algn="r" defTabSz="914400" rtl="1" eaLnBrk="0" fontAlgn="base" hangingPunct="0">
              <a:spcBef>
                <a:spcPct val="0"/>
              </a:spcBef>
              <a:spcAft>
                <a:spcPct val="0"/>
              </a:spcAft>
              <a:defRPr/>
            </a:pPr>
            <a:r>
              <a:rPr lang="ar-JO" sz="3600" b="1" dirty="0">
                <a:solidFill>
                  <a:srgbClr val="FFFFFF"/>
                </a:solidFill>
                <a:latin typeface="Arial"/>
                <a:cs typeface="Arial"/>
              </a:rPr>
              <a:t>    ثم يصب ما تبقى من الدم</a:t>
            </a:r>
          </a:p>
          <a:p>
            <a:pPr algn="r" defTabSz="914400" rtl="1" eaLnBrk="0" fontAlgn="base" hangingPunct="0">
              <a:spcBef>
                <a:spcPct val="0"/>
              </a:spcBef>
              <a:spcAft>
                <a:spcPct val="0"/>
              </a:spcAft>
              <a:defRPr/>
            </a:pPr>
            <a:r>
              <a:rPr lang="ar-JO" sz="3600" b="1" dirty="0">
                <a:solidFill>
                  <a:srgbClr val="FFFFFF"/>
                </a:solidFill>
                <a:latin typeface="Arial"/>
                <a:cs typeface="Arial"/>
              </a:rPr>
              <a:t>   عند قاعدة المذبح.</a:t>
            </a:r>
            <a:endParaRPr lang="en-US" sz="3600" b="1" dirty="0">
              <a:solidFill>
                <a:srgbClr val="FFFFFF"/>
              </a:solidFill>
              <a:latin typeface="Arial"/>
              <a:cs typeface="Arial"/>
            </a:endParaRPr>
          </a:p>
        </p:txBody>
      </p:sp>
      <p:sp>
        <p:nvSpPr>
          <p:cNvPr id="780293" name="Text Box 5"/>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a:ea typeface="Times New Roman" pitchFamily="-111" charset="0"/>
                <a:cs typeface="Arial"/>
              </a:rPr>
              <a:t>128</a:t>
            </a:r>
            <a:endParaRPr lang="en-US" sz="2400" b="1" dirty="0">
              <a:solidFill>
                <a:srgbClr val="FFFFFF"/>
              </a:solidFill>
              <a:latin typeface="Arial"/>
              <a:ea typeface="Times New Roman" pitchFamily="-111" charset="0"/>
              <a:cs typeface="Arial"/>
            </a:endParaRPr>
          </a:p>
        </p:txBody>
      </p:sp>
      <p:sp>
        <p:nvSpPr>
          <p:cNvPr id="780294" name="Rectangle 6"/>
          <p:cNvSpPr>
            <a:spLocks noGrp="1" noChangeArrowheads="1"/>
          </p:cNvSpPr>
          <p:nvPr>
            <p:ph type="title" idx="4294967295"/>
          </p:nvPr>
        </p:nvSpPr>
        <p:spPr>
          <a:xfrm>
            <a:off x="685800" y="304800"/>
            <a:ext cx="7772400" cy="7620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ea typeface="ＭＳ Ｐゴシック" charset="0"/>
              </a:rPr>
              <a:t>طقوس التقدمات في لاويين 1- 5</a:t>
            </a:r>
            <a:endParaRPr lang="en-US" dirty="0">
              <a:ea typeface="ＭＳ Ｐゴシック" charset="0"/>
            </a:endParaRPr>
          </a:p>
        </p:txBody>
      </p:sp>
      <p:sp>
        <p:nvSpPr>
          <p:cNvPr id="7" name="Text Box 4"/>
          <p:cNvSpPr txBox="1">
            <a:spLocks noChangeArrowheads="1"/>
          </p:cNvSpPr>
          <p:nvPr/>
        </p:nvSpPr>
        <p:spPr bwMode="auto">
          <a:xfrm>
            <a:off x="1" y="6248400"/>
            <a:ext cx="91440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50000"/>
              </a:spcBef>
              <a:spcAft>
                <a:spcPct val="0"/>
              </a:spcAft>
              <a:defRPr/>
            </a:pPr>
            <a:r>
              <a:rPr lang="ar-JO" sz="2400" b="1" dirty="0">
                <a:solidFill>
                  <a:srgbClr val="FFFFFF"/>
                </a:solidFill>
                <a:latin typeface="Arial"/>
                <a:ea typeface="Times New Roman" pitchFamily="-111" charset="0"/>
                <a:cs typeface="Arial"/>
              </a:rPr>
              <a:t>ر. ت. بيكويث، </a:t>
            </a:r>
            <a:r>
              <a:rPr lang="ar-JO" sz="2400" b="1" i="1" dirty="0">
                <a:solidFill>
                  <a:srgbClr val="FFFFFF"/>
                </a:solidFill>
                <a:latin typeface="Arial"/>
                <a:ea typeface="Times New Roman" pitchFamily="-111" charset="0"/>
                <a:cs typeface="Arial"/>
              </a:rPr>
              <a:t>قاموس الكتاب المقدس الجديد</a:t>
            </a:r>
            <a:r>
              <a:rPr lang="ar-JO" sz="2400" b="1" dirty="0">
                <a:solidFill>
                  <a:srgbClr val="FFFFFF"/>
                </a:solidFill>
                <a:latin typeface="Arial"/>
                <a:ea typeface="Times New Roman" pitchFamily="-111" charset="0"/>
                <a:cs typeface="Arial"/>
              </a:rPr>
              <a:t>، 1962</a:t>
            </a:r>
          </a:p>
        </p:txBody>
      </p:sp>
    </p:spTree>
    <p:extLst>
      <p:ext uri="{BB962C8B-B14F-4D97-AF65-F5344CB8AC3E}">
        <p14:creationId xmlns:p14="http://schemas.microsoft.com/office/powerpoint/2010/main" val="113291061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744" r="17949"/>
          <a:stretch/>
        </p:blipFill>
        <p:spPr>
          <a:xfrm>
            <a:off x="1" y="1001356"/>
            <a:ext cx="9144000" cy="5856643"/>
          </a:xfrm>
          <a:prstGeom prst="rect">
            <a:avLst/>
          </a:prstGeom>
        </p:spPr>
      </p:pic>
      <p:sp>
        <p:nvSpPr>
          <p:cNvPr id="900098" name="Rectangle 2"/>
          <p:cNvSpPr>
            <a:spLocks noGrp="1" noChangeArrowheads="1"/>
          </p:cNvSpPr>
          <p:nvPr>
            <p:ph type="ctrTitle"/>
          </p:nvPr>
        </p:nvSpPr>
        <p:spPr>
          <a:xfrm>
            <a:off x="0" y="232008"/>
            <a:ext cx="9144000" cy="196580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ماذا يعني أن تكون</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مقدسًا؟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6310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9" name="Text Box 3"/>
          <p:cNvSpPr txBox="1">
            <a:spLocks noChangeArrowheads="1"/>
          </p:cNvSpPr>
          <p:nvPr/>
        </p:nvSpPr>
        <p:spPr bwMode="auto">
          <a:xfrm>
            <a:off x="533400" y="1557338"/>
            <a:ext cx="8610600" cy="3970318"/>
          </a:xfrm>
          <a:prstGeom prst="rect">
            <a:avLst/>
          </a:prstGeom>
          <a:noFill/>
          <a:ln w="9525">
            <a:noFill/>
            <a:miter lim="800000"/>
            <a:headEnd/>
            <a:tailEnd/>
          </a:ln>
          <a:effectLst/>
        </p:spPr>
        <p:txBody>
          <a:bodyPr>
            <a:spAutoFit/>
          </a:bodyPr>
          <a:lstStyle/>
          <a:p>
            <a:pPr marL="461963" indent="-461963" algn="r" defTabSz="914400" rtl="1" eaLnBrk="0" fontAlgn="base" hangingPunct="0">
              <a:spcBef>
                <a:spcPct val="0"/>
              </a:spcBef>
              <a:spcAft>
                <a:spcPct val="0"/>
              </a:spcAft>
              <a:defRPr/>
            </a:pPr>
            <a:r>
              <a:rPr lang="ar-JO"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5- يتم إحراق جزء من الذبيحة.</a:t>
            </a:r>
            <a:endParaRPr lang="en-US" sz="20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endParaRPr>
          </a:p>
          <a:p>
            <a:pPr marL="461963" indent="-461963" algn="r" defTabSz="914400" rtl="1" eaLnBrk="0" fontAlgn="base" hangingPunct="0">
              <a:spcBef>
                <a:spcPct val="0"/>
              </a:spcBef>
              <a:spcAft>
                <a:spcPct val="0"/>
              </a:spcAft>
              <a:defRPr/>
            </a:pPr>
            <a:endParaRPr lang="ar-JO"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endParaRPr>
          </a:p>
          <a:p>
            <a:pPr marL="461963" indent="-461963" algn="r" defTabSz="914400" rtl="1" eaLnBrk="0" fontAlgn="base" hangingPunct="0">
              <a:spcBef>
                <a:spcPct val="0"/>
              </a:spcBef>
              <a:spcAft>
                <a:spcPct val="0"/>
              </a:spcAft>
              <a:defRPr/>
            </a:pPr>
            <a:r>
              <a:rPr lang="ar-JO"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6- وتؤكل الأجزاء المتبقية من الذبيحة</a:t>
            </a:r>
          </a:p>
          <a:p>
            <a:pPr marL="461963" indent="-461963" algn="r" defTabSz="914400" rtl="1" eaLnBrk="0" fontAlgn="base" hangingPunct="0">
              <a:spcBef>
                <a:spcPct val="0"/>
              </a:spcBef>
              <a:spcAft>
                <a:spcPct val="0"/>
              </a:spcAft>
              <a:defRPr/>
            </a:pPr>
            <a:r>
              <a:rPr lang="ar-JO"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    ذبيحة سلامة،</a:t>
            </a:r>
          </a:p>
          <a:p>
            <a:pPr marL="461963" indent="-461963" algn="r" defTabSz="914400" rtl="1" eaLnBrk="0" fontAlgn="base" hangingPunct="0">
              <a:spcBef>
                <a:spcPct val="0"/>
              </a:spcBef>
              <a:spcAft>
                <a:spcPct val="0"/>
              </a:spcAft>
              <a:defRPr/>
            </a:pPr>
            <a:r>
              <a:rPr lang="ar-JO"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    إما من قبل الكاهن والمتعبدين (تقدمة شركة)،</a:t>
            </a:r>
          </a:p>
          <a:p>
            <a:pPr marL="461963" indent="-461963" algn="r" defTabSz="914400" rtl="1" eaLnBrk="0" fontAlgn="base" hangingPunct="0">
              <a:spcBef>
                <a:spcPct val="0"/>
              </a:spcBef>
              <a:spcAft>
                <a:spcPct val="0"/>
              </a:spcAft>
              <a:defRPr/>
            </a:pPr>
            <a:r>
              <a:rPr lang="ar-JO"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    أو من قبل الكهنة وعائلاتهم،</a:t>
            </a:r>
          </a:p>
          <a:p>
            <a:pPr marL="461963" indent="-461963" algn="r" defTabSz="914400" rtl="1" eaLnBrk="0" fontAlgn="base" hangingPunct="0">
              <a:spcBef>
                <a:spcPct val="0"/>
              </a:spcBef>
              <a:spcAft>
                <a:spcPct val="0"/>
              </a:spcAft>
              <a:defRPr/>
            </a:pPr>
            <a:r>
              <a:rPr lang="ar-JO"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    أو من قبل الكهنة وحدهم.</a:t>
            </a:r>
            <a:endParaRPr lang="en-US"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endParaRPr>
          </a:p>
        </p:txBody>
      </p:sp>
      <p:sp>
        <p:nvSpPr>
          <p:cNvPr id="782341" name="Text Box 5"/>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a:ea typeface="Times New Roman" pitchFamily="-111" charset="0"/>
                <a:cs typeface="Arial"/>
              </a:rPr>
              <a:t>128</a:t>
            </a:r>
            <a:endParaRPr lang="en-US" sz="2400" b="1" dirty="0">
              <a:solidFill>
                <a:srgbClr val="FFFFFF"/>
              </a:solidFill>
              <a:latin typeface="Arial"/>
              <a:ea typeface="Times New Roman" pitchFamily="-111" charset="0"/>
              <a:cs typeface="Arial"/>
            </a:endParaRP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ea typeface="ＭＳ Ｐゴシック" charset="0"/>
              </a:rPr>
              <a:t>طقوس التقدمات في لاويين 1- 5</a:t>
            </a:r>
            <a:endParaRPr lang="en-US" dirty="0">
              <a:ea typeface="ＭＳ Ｐゴシック" charset="0"/>
            </a:endParaRPr>
          </a:p>
        </p:txBody>
      </p:sp>
      <p:sp>
        <p:nvSpPr>
          <p:cNvPr id="7" name="Text Box 4"/>
          <p:cNvSpPr txBox="1">
            <a:spLocks noChangeArrowheads="1"/>
          </p:cNvSpPr>
          <p:nvPr/>
        </p:nvSpPr>
        <p:spPr bwMode="auto">
          <a:xfrm>
            <a:off x="1" y="6248400"/>
            <a:ext cx="91440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50000"/>
              </a:spcBef>
              <a:spcAft>
                <a:spcPct val="0"/>
              </a:spcAft>
              <a:defRPr/>
            </a:pPr>
            <a:r>
              <a:rPr lang="ar-JO" sz="2400" b="1" dirty="0">
                <a:solidFill>
                  <a:srgbClr val="FFFFFF"/>
                </a:solidFill>
                <a:latin typeface="Arial"/>
                <a:ea typeface="Times New Roman" pitchFamily="-111" charset="0"/>
                <a:cs typeface="Arial"/>
              </a:rPr>
              <a:t>ر. ت. بيكويث، </a:t>
            </a:r>
            <a:r>
              <a:rPr lang="ar-JO" sz="2400" b="1" i="1" dirty="0">
                <a:solidFill>
                  <a:srgbClr val="FFFFFF"/>
                </a:solidFill>
                <a:latin typeface="Arial"/>
                <a:ea typeface="Times New Roman" pitchFamily="-111" charset="0"/>
                <a:cs typeface="Arial"/>
              </a:rPr>
              <a:t>قاموس الكتاب المقدس الجديد</a:t>
            </a:r>
            <a:r>
              <a:rPr lang="ar-JO" sz="2400" b="1" dirty="0">
                <a:solidFill>
                  <a:srgbClr val="FFFFFF"/>
                </a:solidFill>
                <a:latin typeface="Arial"/>
                <a:ea typeface="Times New Roman" pitchFamily="-111" charset="0"/>
                <a:cs typeface="Arial"/>
              </a:rPr>
              <a:t>، 1962</a:t>
            </a:r>
          </a:p>
        </p:txBody>
      </p:sp>
    </p:spTree>
    <p:extLst>
      <p:ext uri="{BB962C8B-B14F-4D97-AF65-F5344CB8AC3E}">
        <p14:creationId xmlns:p14="http://schemas.microsoft.com/office/powerpoint/2010/main" val="34388500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2339">
                                            <p:txEl>
                                              <p:pRg st="2" end="2"/>
                                            </p:txEl>
                                          </p:spTgt>
                                        </p:tgtEl>
                                        <p:attrNameLst>
                                          <p:attrName>style.visibility</p:attrName>
                                        </p:attrNameLst>
                                      </p:cBhvr>
                                      <p:to>
                                        <p:strVal val="visible"/>
                                      </p:to>
                                    </p:set>
                                    <p:animEffect transition="in" filter="dissolve">
                                      <p:cBhvr>
                                        <p:cTn id="12" dur="500"/>
                                        <p:tgtEl>
                                          <p:spTgt spid="782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82339">
                                            <p:txEl>
                                              <p:pRg st="3" end="3"/>
                                            </p:txEl>
                                          </p:spTgt>
                                        </p:tgtEl>
                                        <p:attrNameLst>
                                          <p:attrName>style.visibility</p:attrName>
                                        </p:attrNameLst>
                                      </p:cBhvr>
                                      <p:to>
                                        <p:strVal val="visible"/>
                                      </p:to>
                                    </p:set>
                                    <p:animEffect transition="in" filter="dissolve">
                                      <p:cBhvr>
                                        <p:cTn id="17" dur="500"/>
                                        <p:tgtEl>
                                          <p:spTgt spid="782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82339">
                                            <p:txEl>
                                              <p:pRg st="4" end="4"/>
                                            </p:txEl>
                                          </p:spTgt>
                                        </p:tgtEl>
                                        <p:attrNameLst>
                                          <p:attrName>style.visibility</p:attrName>
                                        </p:attrNameLst>
                                      </p:cBhvr>
                                      <p:to>
                                        <p:strVal val="visible"/>
                                      </p:to>
                                    </p:set>
                                    <p:animEffect transition="in" filter="dissolve">
                                      <p:cBhvr>
                                        <p:cTn id="22" dur="500"/>
                                        <p:tgtEl>
                                          <p:spTgt spid="782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82339">
                                            <p:txEl>
                                              <p:pRg st="5" end="5"/>
                                            </p:txEl>
                                          </p:spTgt>
                                        </p:tgtEl>
                                        <p:attrNameLst>
                                          <p:attrName>style.visibility</p:attrName>
                                        </p:attrNameLst>
                                      </p:cBhvr>
                                      <p:to>
                                        <p:strVal val="visible"/>
                                      </p:to>
                                    </p:set>
                                    <p:animEffect transition="in" filter="dissolve">
                                      <p:cBhvr>
                                        <p:cTn id="27" dur="500"/>
                                        <p:tgtEl>
                                          <p:spTgt spid="7823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82339">
                                            <p:txEl>
                                              <p:pRg st="6" end="6"/>
                                            </p:txEl>
                                          </p:spTgt>
                                        </p:tgtEl>
                                        <p:attrNameLst>
                                          <p:attrName>style.visibility</p:attrName>
                                        </p:attrNameLst>
                                      </p:cBhvr>
                                      <p:to>
                                        <p:strVal val="visible"/>
                                      </p:to>
                                    </p:set>
                                    <p:animEffect transition="in" filter="dissolve">
                                      <p:cBhvr>
                                        <p:cTn id="32" dur="500"/>
                                        <p:tgtEl>
                                          <p:spTgt spid="782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٣</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489341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18114" name="Rectangle 44"/>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ＭＳ Ｐゴシック" charset="0"/>
            </a:endParaRPr>
          </a:p>
        </p:txBody>
      </p:sp>
      <p:sp>
        <p:nvSpPr>
          <p:cNvPr id="218115" name="Rectangle 44"/>
          <p:cNvSpPr>
            <a:spLocks noChangeArrowheads="1"/>
          </p:cNvSpPr>
          <p:nvPr/>
        </p:nvSpPr>
        <p:spPr bwMode="auto">
          <a:xfrm>
            <a:off x="0" y="0"/>
            <a:ext cx="9144000" cy="17526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8116" name="Rectangle 43"/>
          <p:cNvSpPr>
            <a:spLocks noChangeArrowheads="1"/>
          </p:cNvSpPr>
          <p:nvPr/>
        </p:nvSpPr>
        <p:spPr bwMode="auto">
          <a:xfrm>
            <a:off x="0" y="4191000"/>
            <a:ext cx="9144000" cy="26670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8117" name="Text Box 2"/>
          <p:cNvSpPr txBox="1">
            <a:spLocks noChangeArrowheads="1"/>
          </p:cNvSpPr>
          <p:nvPr/>
        </p:nvSpPr>
        <p:spPr bwMode="auto">
          <a:xfrm>
            <a:off x="8153400" y="177800"/>
            <a:ext cx="790601" cy="52322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800" b="1" dirty="0">
                <a:solidFill>
                  <a:srgbClr val="FFFFFF"/>
                </a:solidFill>
                <a:latin typeface="Arial" charset="0"/>
              </a:rPr>
              <a:t>128</a:t>
            </a:r>
            <a:endParaRPr lang="en-US" sz="2800" b="1" dirty="0">
              <a:solidFill>
                <a:srgbClr val="FFFFFF"/>
              </a:solidFill>
              <a:latin typeface="Arial" charset="0"/>
            </a:endParaRPr>
          </a:p>
        </p:txBody>
      </p:sp>
      <p:sp>
        <p:nvSpPr>
          <p:cNvPr id="218118" name="Text Box 3"/>
          <p:cNvSpPr>
            <a:spLocks noGrp="1" noChangeArrowheads="1"/>
          </p:cNvSpPr>
          <p:nvPr>
            <p:ph type="title"/>
          </p:nvPr>
        </p:nvSpPr>
        <p:spPr>
          <a:xfrm>
            <a:off x="304800" y="152400"/>
            <a:ext cx="7772400" cy="762000"/>
          </a:xfrm>
          <a:solidFill>
            <a:srgbClr val="000000"/>
          </a:solidFill>
        </p:spPr>
        <p:txBody>
          <a:bodyPr/>
          <a:lstStyle/>
          <a:p>
            <a:r>
              <a:rPr kumimoji="0" lang="ar-JO" sz="3600" b="1" dirty="0">
                <a:solidFill>
                  <a:schemeClr val="tx1"/>
                </a:solidFill>
                <a:latin typeface="Arial" panose="020B0604020202020204" pitchFamily="34" charset="0"/>
                <a:ea typeface="SimSun" charset="0"/>
                <a:cs typeface="Arial" panose="020B0604020202020204" pitchFamily="34" charset="0"/>
              </a:rPr>
              <a:t>ذبائح العهد القديم</a:t>
            </a:r>
            <a:endParaRPr kumimoji="0" lang="en-US" sz="2000" b="1" dirty="0">
              <a:solidFill>
                <a:schemeClr val="tx1"/>
              </a:solidFill>
              <a:latin typeface="Arial" panose="020B0604020202020204" pitchFamily="34" charset="0"/>
              <a:ea typeface="SimSun" charset="0"/>
              <a:cs typeface="Arial" panose="020B0604020202020204" pitchFamily="34" charset="0"/>
            </a:endParaRPr>
          </a:p>
        </p:txBody>
      </p:sp>
      <p:grpSp>
        <p:nvGrpSpPr>
          <p:cNvPr id="218119" name="Group 4"/>
          <p:cNvGrpSpPr>
            <a:grpSpLocks/>
          </p:cNvGrpSpPr>
          <p:nvPr/>
        </p:nvGrpSpPr>
        <p:grpSpPr bwMode="auto">
          <a:xfrm>
            <a:off x="0" y="993775"/>
            <a:ext cx="9124950" cy="5864225"/>
            <a:chOff x="6" y="626"/>
            <a:chExt cx="5748" cy="1638"/>
          </a:xfrm>
        </p:grpSpPr>
        <p:grpSp>
          <p:nvGrpSpPr>
            <p:cNvPr id="218121"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الاسم</a:t>
                </a:r>
                <a:endParaRPr lang="en-US"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56"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2"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نص العهد القديم</a:t>
                </a:r>
                <a:endParaRPr lang="en-US"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54"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3"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العناصر</a:t>
                </a:r>
                <a:endParaRPr lang="en-US"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52"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4"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الغرض</a:t>
                </a:r>
                <a:endParaRPr lang="en-US"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50"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5"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ذبيحة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المحرقة</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48"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6"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لا 1</a:t>
                </a: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 </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6: 8- 13</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8: 18- 21</a:t>
                </a: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 </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16: 24</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46"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7"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ثور صحيح،</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كبش ذكر، </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ومن الطيور</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 (يمام أو أفراخ</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 حمام للفقراء)</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تستهلك بكاملها</a:t>
                </a:r>
              </a:p>
            </p:txBody>
          </p:sp>
          <p:sp>
            <p:nvSpPr>
              <p:cNvPr id="218144"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8"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فعل عبادة طوعي؛ للتكفير عن خطيئة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غير مقصودة بشكل</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عام؛ وللتعبير عن</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الاستسلام لله</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42"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9"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تقدمة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الدقيق</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40"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30"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لا 2</a:t>
                </a: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 </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6: 14- 23</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38"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31"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قمح، دقيق، زيت زيتون، لبان،</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 خبز، مع ملح وتحرق</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 ذبيحة سلامة</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36"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32"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فعل عبادة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طوعي؛ والاعتراف</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بصلاح الله</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وأحكامه؛ </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والإخلاص</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لله</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18134"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218120" name="Text Box 42"/>
          <p:cNvSpPr txBox="1">
            <a:spLocks noChangeArrowheads="1"/>
          </p:cNvSpPr>
          <p:nvPr/>
        </p:nvSpPr>
        <p:spPr bwMode="auto">
          <a:xfrm>
            <a:off x="0" y="6550025"/>
            <a:ext cx="4267200" cy="3048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lang="ar-JO" sz="2000" i="1" dirty="0">
                <a:solidFill>
                  <a:srgbClr val="FFFFFF"/>
                </a:solidFill>
                <a:latin typeface="Arial" charset="0"/>
                <a:ea typeface="SimSun" charset="0"/>
                <a:cs typeface="SimSun" charset="0"/>
              </a:rPr>
              <a:t>كتاب المرجع المرئي للكتاب المقدس، 29</a:t>
            </a:r>
            <a:endParaRPr lang="en-US" sz="2000"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378416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1025"/>
          </a:xfrm>
          <a:prstGeom prst="rect">
            <a:avLst/>
          </a:prstGeom>
          <a:noFill/>
          <a:ln w="9525">
            <a:noFill/>
            <a:miter lim="800000"/>
            <a:headEnd/>
            <a:tailEnd/>
          </a:ln>
        </p:spPr>
      </p:pic>
      <p:sp>
        <p:nvSpPr>
          <p:cNvPr id="564227" name="Rectangle 3"/>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kumimoji="0" lang="ar-JO" b="1" dirty="0">
                <a:solidFill>
                  <a:schemeClr val="bg2"/>
                </a:solidFill>
                <a:latin typeface="Arial Black" panose="020B0A04020102020204" pitchFamily="34" charset="0"/>
                <a:ea typeface="ＭＳ Ｐゴシック" charset="0"/>
                <a:cs typeface="Arial" panose="020B0604020202020204" pitchFamily="34" charset="0"/>
              </a:rPr>
              <a:t>رومية 12: 1</a:t>
            </a:r>
            <a:endParaRPr kumimoji="0" lang="en-US" b="1" dirty="0">
              <a:solidFill>
                <a:schemeClr val="bg2"/>
              </a:solidFill>
              <a:latin typeface="Arial Black" panose="020B0A04020102020204" pitchFamily="34" charset="0"/>
              <a:ea typeface="ＭＳ Ｐゴシック" charset="0"/>
              <a:cs typeface="Arial" panose="020B0604020202020204" pitchFamily="34" charset="0"/>
            </a:endParaRPr>
          </a:p>
        </p:txBody>
      </p:sp>
      <p:sp>
        <p:nvSpPr>
          <p:cNvPr id="929796" name="Text Box 4"/>
          <p:cNvSpPr txBox="1">
            <a:spLocks noChangeArrowheads="1"/>
          </p:cNvSpPr>
          <p:nvPr/>
        </p:nvSpPr>
        <p:spPr bwMode="auto">
          <a:xfrm>
            <a:off x="8281988" y="0"/>
            <a:ext cx="902811" cy="461665"/>
          </a:xfrm>
          <a:prstGeom prst="rect">
            <a:avLst/>
          </a:prstGeom>
          <a:noFill/>
          <a:ln w="12700" cap="sq">
            <a:noFill/>
            <a:miter lim="800000"/>
            <a:headEnd type="none" w="sm" len="sm"/>
            <a:tailEnd type="none" w="sm" len="sm"/>
          </a:ln>
        </p:spPr>
        <p:txBody>
          <a:bodyPr wrap="none">
            <a:prstTxWarp prst="textNoShape">
              <a:avLst/>
            </a:prstTxWarp>
            <a:spAutoFit/>
          </a:bodyPr>
          <a:lstStyle/>
          <a:p>
            <a:pPr defTabSz="914400" eaLnBrk="0" fontAlgn="base" hangingPunct="0">
              <a:spcBef>
                <a:spcPct val="0"/>
              </a:spcBef>
              <a:spcAft>
                <a:spcPct val="0"/>
              </a:spcAft>
            </a:pPr>
            <a:r>
              <a:rPr lang="ar-JO" sz="2400" b="1" dirty="0">
                <a:solidFill>
                  <a:srgbClr val="000000"/>
                </a:solidFill>
                <a:latin typeface="Arial" charset="0"/>
                <a:ea typeface="ＭＳ Ｐゴシック" charset="-128"/>
                <a:cs typeface="ＭＳ Ｐゴシック" charset="-128"/>
              </a:rPr>
              <a:t>154</a:t>
            </a:r>
            <a:r>
              <a:rPr lang="ar-JO" sz="2400" b="1" dirty="0">
                <a:solidFill>
                  <a:srgbClr val="000000"/>
                </a:solidFill>
                <a:latin typeface="Arial" panose="020B0604020202020204" pitchFamily="34" charset="0"/>
                <a:ea typeface="ＭＳ Ｐゴシック" charset="-128"/>
                <a:cs typeface="Arial" panose="020B0604020202020204" pitchFamily="34" charset="0"/>
              </a:rPr>
              <a:t>ي</a:t>
            </a:r>
            <a:endParaRPr lang="en-US" sz="2400" b="1" dirty="0">
              <a:solidFill>
                <a:srgbClr val="000000"/>
              </a:solidFill>
              <a:latin typeface="Arial" charset="0"/>
              <a:ea typeface="ＭＳ Ｐゴシック" charset="-128"/>
              <a:cs typeface="ＭＳ Ｐゴシック" charset="-128"/>
            </a:endParaRPr>
          </a:p>
        </p:txBody>
      </p:sp>
      <p:sp>
        <p:nvSpPr>
          <p:cNvPr id="564231" name="Text Box 7"/>
          <p:cNvSpPr txBox="1">
            <a:spLocks noChangeArrowheads="1"/>
          </p:cNvSpPr>
          <p:nvPr/>
        </p:nvSpPr>
        <p:spPr bwMode="auto">
          <a:xfrm>
            <a:off x="1676400" y="873125"/>
            <a:ext cx="6096000" cy="954107"/>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prstTxWarp prst="textNoShape">
              <a:avLst/>
            </a:prstTxWarp>
            <a:spAutoFit/>
          </a:bodyPr>
          <a:lstStyle/>
          <a:p>
            <a:pPr algn="ctr" defTabSz="914400" fontAlgn="base">
              <a:spcBef>
                <a:spcPct val="0"/>
              </a:spcBef>
              <a:spcAft>
                <a:spcPct val="0"/>
              </a:spcAft>
              <a:defRPr/>
            </a:pPr>
            <a:r>
              <a:rPr lang="ar-JO" altLang="zh-CN" sz="2800" b="1" dirty="0">
                <a:solidFill>
                  <a:srgbClr val="000000"/>
                </a:solidFill>
                <a:latin typeface="Arial" panose="020B0604020202020204" pitchFamily="34" charset="0"/>
                <a:ea typeface="SimSun" pitchFamily="2" charset="-122"/>
                <a:cs typeface="Arial" panose="020B0604020202020204" pitchFamily="34" charset="0"/>
              </a:rPr>
              <a:t>"قدموا أجسادكم</a:t>
            </a:r>
          </a:p>
          <a:p>
            <a:pPr algn="ctr" defTabSz="914400" fontAlgn="base">
              <a:spcBef>
                <a:spcPct val="0"/>
              </a:spcBef>
              <a:spcAft>
                <a:spcPct val="0"/>
              </a:spcAft>
              <a:defRPr/>
            </a:pPr>
            <a:r>
              <a:rPr lang="ar-JO" altLang="zh-CN" sz="2800" b="1" dirty="0">
                <a:solidFill>
                  <a:srgbClr val="000000"/>
                </a:solidFill>
                <a:latin typeface="Arial" panose="020B0604020202020204" pitchFamily="34" charset="0"/>
                <a:ea typeface="SimSun" pitchFamily="2" charset="-122"/>
                <a:cs typeface="Arial" panose="020B0604020202020204" pitchFamily="34" charset="0"/>
              </a:rPr>
              <a:t>ذبيحة حيّة..."</a:t>
            </a:r>
            <a:endParaRPr lang="en-US" altLang="zh-CN" sz="2800" b="1" dirty="0">
              <a:solidFill>
                <a:srgbClr val="000000"/>
              </a:solidFill>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3105628013"/>
      </p:ext>
    </p:extLst>
  </p:cSld>
  <p:clrMapOvr>
    <a:overrideClrMapping bg1="dk2" tx1="lt1" bg2="dk1" tx2="lt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1842" name="Picture 1" descr="Rom 12.2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7" y="0"/>
            <a:ext cx="9123363" cy="6858000"/>
          </a:xfrm>
          <a:prstGeom prst="rect">
            <a:avLst/>
          </a:prstGeom>
          <a:noFill/>
          <a:ln w="9525">
            <a:noFill/>
            <a:miter lim="800000"/>
            <a:headEnd/>
            <a:tailEnd/>
          </a:ln>
        </p:spPr>
      </p:pic>
      <p:sp>
        <p:nvSpPr>
          <p:cNvPr id="2" name="Title 1"/>
          <p:cNvSpPr>
            <a:spLocks noGrp="1"/>
          </p:cNvSpPr>
          <p:nvPr>
            <p:ph type="ctrTitle"/>
          </p:nvPr>
        </p:nvSpPr>
        <p:spPr>
          <a:xfrm>
            <a:off x="4991100" y="332656"/>
            <a:ext cx="4152900" cy="559420"/>
          </a:xfrm>
          <a:solidFill>
            <a:srgbClr val="000055"/>
          </a:solidFill>
        </p:spPr>
        <p:txBody>
          <a:bodyPr/>
          <a:lstStyle/>
          <a:p>
            <a:r>
              <a:rPr lang="ar-JO" sz="3200" b="1" dirty="0">
                <a:solidFill>
                  <a:srgbClr val="FFFFFF"/>
                </a:solidFill>
                <a:latin typeface="Geneva"/>
                <a:cs typeface="Geneva"/>
              </a:rPr>
              <a:t>رومية 12: 2</a:t>
            </a:r>
            <a:endParaRPr lang="en-US" sz="3200" b="1" dirty="0">
              <a:solidFill>
                <a:srgbClr val="FFFFFF"/>
              </a:solidFill>
              <a:latin typeface="Geneva"/>
              <a:cs typeface="Geneva"/>
            </a:endParaRPr>
          </a:p>
        </p:txBody>
      </p:sp>
      <p:sp>
        <p:nvSpPr>
          <p:cNvPr id="4" name="Title 1"/>
          <p:cNvSpPr txBox="1">
            <a:spLocks/>
          </p:cNvSpPr>
          <p:nvPr/>
        </p:nvSpPr>
        <p:spPr bwMode="auto">
          <a:xfrm>
            <a:off x="12302" y="4986188"/>
            <a:ext cx="9145016" cy="18448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r>
              <a:rPr lang="ar-JO" sz="32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كن </a:t>
            </a:r>
            <a:r>
              <a:rPr lang="ar-JO" sz="88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متغيّرًا</a:t>
            </a:r>
            <a:r>
              <a:rPr lang="ar-JO" sz="32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 عن طريق</a:t>
            </a:r>
          </a:p>
          <a:p>
            <a:pPr defTabSz="914400"/>
            <a:r>
              <a:rPr lang="ar-JO" sz="32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تجديد ذهنك</a:t>
            </a:r>
            <a:endParaRPr lang="en-US" sz="32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endParaRPr>
          </a:p>
        </p:txBody>
      </p:sp>
    </p:spTree>
    <p:extLst>
      <p:ext uri="{BB962C8B-B14F-4D97-AF65-F5344CB8AC3E}">
        <p14:creationId xmlns:p14="http://schemas.microsoft.com/office/powerpoint/2010/main" val="29760930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2" name="Title 1"/>
          <p:cNvSpPr>
            <a:spLocks noGrp="1"/>
          </p:cNvSpPr>
          <p:nvPr>
            <p:ph type="ctrTitle"/>
          </p:nvPr>
        </p:nvSpPr>
        <p:spPr>
          <a:xfrm>
            <a:off x="4669158" y="5992713"/>
            <a:ext cx="4462264" cy="576064"/>
          </a:xfrm>
          <a:solidFill>
            <a:srgbClr val="000055"/>
          </a:solidFill>
          <a:ln w="9525">
            <a:noFill/>
            <a:miter lim="800000"/>
            <a:headEnd/>
            <a:tailEnd/>
          </a:ln>
        </p:spPr>
        <p:txBody>
          <a:bodyPr vert="horz" wrap="square" lIns="91440" tIns="45720" rIns="91440" bIns="45720" numCol="1" anchor="ctr" anchorCtr="0" compatLnSpc="1">
            <a:prstTxWarp prst="textNoShape">
              <a:avLst/>
            </a:prstTxWarp>
          </a:bodyPr>
          <a:lstStyle/>
          <a:p>
            <a:r>
              <a:rPr lang="ar-JO" sz="3200" b="1" dirty="0">
                <a:solidFill>
                  <a:schemeClr val="accent2">
                    <a:lumMod val="40000"/>
                    <a:lumOff val="60000"/>
                  </a:schemeClr>
                </a:solidFill>
                <a:latin typeface="Geneva"/>
                <a:cs typeface="Geneva"/>
              </a:rPr>
              <a:t>رومية 12: 2</a:t>
            </a:r>
            <a:endParaRPr lang="en-US" sz="3200" b="1" dirty="0">
              <a:solidFill>
                <a:schemeClr val="accent2">
                  <a:lumMod val="40000"/>
                  <a:lumOff val="60000"/>
                </a:schemeClr>
              </a:solidFill>
              <a:latin typeface="Geneva"/>
              <a:cs typeface="Geneva"/>
            </a:endParaRPr>
          </a:p>
        </p:txBody>
      </p:sp>
      <p:sp>
        <p:nvSpPr>
          <p:cNvPr id="4" name="Title 1"/>
          <p:cNvSpPr txBox="1">
            <a:spLocks/>
          </p:cNvSpPr>
          <p:nvPr/>
        </p:nvSpPr>
        <p:spPr bwMode="auto">
          <a:xfrm>
            <a:off x="212798" y="3904481"/>
            <a:ext cx="8568952"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gn="r" defTabSz="914400"/>
            <a:r>
              <a:rPr lang="ar-JO" sz="2800" b="1" dirty="0">
                <a:solidFill>
                  <a:srgbClr val="CCFFCC"/>
                </a:solidFill>
                <a:latin typeface="Arial" panose="020B0604020202020204" pitchFamily="34" charset="0"/>
                <a:ea typeface="ヒラギノ角ゴ Pro W3"/>
                <a:cs typeface="Arial" panose="020B0604020202020204" pitchFamily="34" charset="0"/>
              </a:rPr>
              <a:t>وَلَا تُشَاكِلُوا هَذَا ٱلدَّهْرَ، </a:t>
            </a:r>
          </a:p>
          <a:p>
            <a:pPr algn="r" defTabSz="914400"/>
            <a:r>
              <a:rPr lang="ar-JO" sz="2800" b="1" dirty="0">
                <a:solidFill>
                  <a:srgbClr val="CCFFCC"/>
                </a:solidFill>
                <a:latin typeface="Arial" panose="020B0604020202020204" pitchFamily="34" charset="0"/>
                <a:ea typeface="ヒラギノ角ゴ Pro W3"/>
                <a:cs typeface="Arial" panose="020B0604020202020204" pitchFamily="34" charset="0"/>
              </a:rPr>
              <a:t>بَلْ تَغَيَّرُوا عَنْ شَكْلِكُمْ بِتَجْدِيدِ أَذْهَانِكُمْ،</a:t>
            </a:r>
          </a:p>
          <a:p>
            <a:pPr algn="r" defTabSz="914400"/>
            <a:r>
              <a:rPr lang="ar-JO" sz="2800" b="1" dirty="0">
                <a:solidFill>
                  <a:srgbClr val="CCFFCC"/>
                </a:solidFill>
                <a:latin typeface="Arial" panose="020B0604020202020204" pitchFamily="34" charset="0"/>
                <a:ea typeface="ヒラギノ角ゴ Pro W3"/>
                <a:cs typeface="Arial" panose="020B0604020202020204" pitchFamily="34" charset="0"/>
              </a:rPr>
              <a:t> لِتَخْتَبِرُوا مَا هِيَ إِرَادَةُ ٱللهِ: </a:t>
            </a:r>
          </a:p>
          <a:p>
            <a:pPr algn="r" defTabSz="914400"/>
            <a:r>
              <a:rPr lang="ar-JO" sz="2800" b="1" dirty="0">
                <a:solidFill>
                  <a:srgbClr val="CCFFCC"/>
                </a:solidFill>
                <a:latin typeface="Arial" panose="020B0604020202020204" pitchFamily="34" charset="0"/>
                <a:ea typeface="ヒラギノ角ゴ Pro W3"/>
                <a:cs typeface="Arial" panose="020B0604020202020204" pitchFamily="34" charset="0"/>
              </a:rPr>
              <a:t>ٱلصَّالِحَةُ ٱلْمَرْضِيَّةُ ٱلْكَامِلَةُ.</a:t>
            </a:r>
            <a:endParaRPr lang="en-US" sz="2800" b="1" dirty="0">
              <a:solidFill>
                <a:srgbClr val="CCFFCC"/>
              </a:solidFill>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240616285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20162" name="Rectangle 56"/>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ＭＳ Ｐゴシック" charset="0"/>
            </a:endParaRPr>
          </a:p>
        </p:txBody>
      </p:sp>
      <p:sp>
        <p:nvSpPr>
          <p:cNvPr id="220163" name="Rectangle 93"/>
          <p:cNvSpPr>
            <a:spLocks noChangeArrowheads="1"/>
          </p:cNvSpPr>
          <p:nvPr/>
        </p:nvSpPr>
        <p:spPr bwMode="auto">
          <a:xfrm>
            <a:off x="0" y="0"/>
            <a:ext cx="9144000" cy="1524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20164" name="Rectangle 92"/>
          <p:cNvSpPr>
            <a:spLocks noChangeArrowheads="1"/>
          </p:cNvSpPr>
          <p:nvPr/>
        </p:nvSpPr>
        <p:spPr bwMode="auto">
          <a:xfrm>
            <a:off x="0" y="2819400"/>
            <a:ext cx="9144000" cy="24384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20165" name="Text Box 2"/>
          <p:cNvSpPr txBox="1">
            <a:spLocks noChangeArrowheads="1"/>
          </p:cNvSpPr>
          <p:nvPr/>
        </p:nvSpPr>
        <p:spPr bwMode="auto">
          <a:xfrm>
            <a:off x="8153400" y="177800"/>
            <a:ext cx="790601" cy="52322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800" b="1" dirty="0">
                <a:solidFill>
                  <a:srgbClr val="FFFFFF"/>
                </a:solidFill>
                <a:latin typeface="Arial" charset="0"/>
              </a:rPr>
              <a:t>128</a:t>
            </a:r>
            <a:endParaRPr lang="en-US" sz="2800" b="1" dirty="0">
              <a:solidFill>
                <a:srgbClr val="FFFFFF"/>
              </a:solidFill>
              <a:latin typeface="Arial" charset="0"/>
            </a:endParaRPr>
          </a:p>
        </p:txBody>
      </p:sp>
      <p:sp>
        <p:nvSpPr>
          <p:cNvPr id="220166"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ar-JO" sz="3600" b="1" dirty="0">
                <a:solidFill>
                  <a:schemeClr val="tx1"/>
                </a:solidFill>
                <a:latin typeface="Arial" charset="0"/>
                <a:ea typeface="SimSun" charset="0"/>
                <a:cs typeface="SimSun" charset="0"/>
              </a:rPr>
              <a:t>ذبائح العهد القديم</a:t>
            </a:r>
            <a:endParaRPr kumimoji="0" lang="en-US" sz="2000" b="1" dirty="0">
              <a:solidFill>
                <a:schemeClr val="tx1"/>
              </a:solidFill>
              <a:latin typeface="Arial" charset="0"/>
              <a:ea typeface="SimSun" charset="0"/>
              <a:cs typeface="SimSun" charset="0"/>
            </a:endParaRPr>
          </a:p>
        </p:txBody>
      </p:sp>
      <p:grpSp>
        <p:nvGrpSpPr>
          <p:cNvPr id="220167" name="Group 41"/>
          <p:cNvGrpSpPr>
            <a:grpSpLocks/>
          </p:cNvGrpSpPr>
          <p:nvPr/>
        </p:nvGrpSpPr>
        <p:grpSpPr bwMode="auto">
          <a:xfrm>
            <a:off x="0" y="993775"/>
            <a:ext cx="9124950" cy="5864225"/>
            <a:chOff x="6" y="626"/>
            <a:chExt cx="5748" cy="2262"/>
          </a:xfrm>
        </p:grpSpPr>
        <p:grpSp>
          <p:nvGrpSpPr>
            <p:cNvPr id="220169"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الاسم</a:t>
                </a:r>
                <a:endParaRPr lang="en-US"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217"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0"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نص العهد القديم</a:t>
                </a:r>
                <a:endParaRPr lang="en-US"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215"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1"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العناصر</a:t>
                </a:r>
                <a:endParaRPr lang="en-US"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213"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2"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الغرض</a:t>
                </a:r>
                <a:endParaRPr lang="en-US" sz="28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211"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3" name="Group 54"/>
            <p:cNvGrpSpPr>
              <a:grpSpLocks/>
            </p:cNvGrpSpPr>
            <p:nvPr/>
          </p:nvGrpSpPr>
          <p:grpSpPr bwMode="auto">
            <a:xfrm>
              <a:off x="6" y="834"/>
              <a:ext cx="5748" cy="2054"/>
              <a:chOff x="6" y="2264"/>
              <a:chExt cx="5748" cy="2054"/>
            </a:xfrm>
          </p:grpSpPr>
          <p:grpSp>
            <p:nvGrpSpPr>
              <p:cNvPr id="220174"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ذبيحة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السلامة</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209"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5"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لا 3</a:t>
                  </a: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 </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7: 11- 34</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207"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6"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ماعز أو غنم </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صحيح؛ أقراص</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خبز متنوعة</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205"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7"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تطوعي؛</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مع</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وجبة جماعية</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203"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8"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ذبيحة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الخطية</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201"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9"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لا 4: 1- 5: 13</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6: 24- 30</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8: 14- 17</a:t>
                  </a: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 </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16: 3- 22</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199"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0"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ثور صحيح، </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ماعز،</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أو ضأن؛ حمامة/ يمامة (للفقراء)؛</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10/1 إيفة دقيق</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للفقير جدًا</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197"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1"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إلزامية؛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الكفارة عن الخطية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غير المقصودة؛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الاعتراف،</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والمغفرة،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والتطهير</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195"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2"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ذبيحة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الإثم</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193"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3"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لا 5: 14- 6: 7</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7: 1- 6</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191"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4"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كبش أو</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ضأن صحيح</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189"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5"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إلزامية؛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للتكفير عن الخطية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غير المقصودة؛</a:t>
                  </a:r>
                </a:p>
                <a:p>
                  <a:pPr algn="ctr" defTabSz="914400" fontAlgn="base">
                    <a:spcBef>
                      <a:spcPct val="0"/>
                    </a:spcBef>
                    <a:spcAft>
                      <a:spcPct val="0"/>
                    </a:spcAft>
                    <a:defRPr/>
                  </a:pPr>
                  <a:r>
                    <a:rPr lang="ar-JO"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دفع غرامة 20%</a:t>
                  </a:r>
                  <a:endPar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endParaRPr>
                </a:p>
              </p:txBody>
            </p:sp>
            <p:sp>
              <p:nvSpPr>
                <p:cNvPr id="220187"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grpSp>
      <p:sp>
        <p:nvSpPr>
          <p:cNvPr id="220168" name="Text Box 91"/>
          <p:cNvSpPr txBox="1">
            <a:spLocks noChangeArrowheads="1"/>
          </p:cNvSpPr>
          <p:nvPr/>
        </p:nvSpPr>
        <p:spPr bwMode="auto">
          <a:xfrm>
            <a:off x="0" y="6548438"/>
            <a:ext cx="4419600" cy="3048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lang="ar-JO" altLang="zh-CN" sz="2000" i="1" dirty="0">
                <a:solidFill>
                  <a:srgbClr val="FFFFFF"/>
                </a:solidFill>
                <a:latin typeface="Arial" charset="0"/>
                <a:ea typeface="SimSun" charset="0"/>
                <a:cs typeface="SimSun" charset="0"/>
              </a:rPr>
              <a:t>كتاب المرجع المرئي للكتاب المقدس، 29</a:t>
            </a:r>
          </a:p>
        </p:txBody>
      </p:sp>
    </p:spTree>
    <p:extLst>
      <p:ext uri="{BB962C8B-B14F-4D97-AF65-F5344CB8AC3E}">
        <p14:creationId xmlns:p14="http://schemas.microsoft.com/office/powerpoint/2010/main" val="847712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٤</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036134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دم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ذبيحة الخطية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يغفر خطيئة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السهو(4: 1- 5: 13؛ 6: 24- 30).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39552" y="1268760"/>
            <a:ext cx="7861300" cy="5308600"/>
          </a:xfrm>
          <a:prstGeom prst="rect">
            <a:avLst/>
          </a:prstGeom>
        </p:spPr>
      </p:pic>
    </p:spTree>
    <p:extLst>
      <p:ext uri="{BB962C8B-B14F-4D97-AF65-F5344CB8AC3E}">
        <p14:creationId xmlns:p14="http://schemas.microsoft.com/office/powerpoint/2010/main" val="333818777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٥</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959812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7891"/>
          <a:stretch/>
        </p:blipFill>
        <p:spPr>
          <a:xfrm>
            <a:off x="-1" y="-62494"/>
            <a:ext cx="9144001" cy="692049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القداسة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632" y="1749215"/>
            <a:ext cx="6350000" cy="5080000"/>
          </a:xfrm>
          <a:prstGeom prst="rect">
            <a:avLst/>
          </a:prstGeom>
        </p:spPr>
      </p:pic>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دم وتعويض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خطية الإثم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يغفر خطيئة السهو</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14- 6: 7؛ 7: 1- 10).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139952" y="1700808"/>
            <a:ext cx="5183560" cy="24482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13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+20%</a:t>
            </a:r>
            <a:endParaRPr lang="en-US" sz="13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222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٦</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86968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937000"/>
          </a:xfrm>
          <a:prstGeom prst="rect">
            <a:avLst/>
          </a:prstGeom>
          <a:noFill/>
          <a:ln w="9525">
            <a:noFill/>
            <a:miter lim="800000"/>
            <a:headEnd/>
            <a:tailEnd/>
          </a:ln>
          <a:effectLst/>
        </p:spPr>
        <p:txBody>
          <a:bodyPr>
            <a:spAutoFit/>
          </a:bodyPr>
          <a:lstStyle/>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a:t>
            </a:r>
            <a:r>
              <a:rPr lang="ar-JO"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ذبيحة المحرقة    </a:t>
            </a:r>
            <a:endPar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endParaRP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a:t>
            </a:r>
            <a:r>
              <a:rPr lang="ar-JO"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تقدمة الحبوب     </a:t>
            </a:r>
            <a:endPar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endParaRP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a:t>
            </a:r>
            <a:r>
              <a:rPr lang="ar-JO"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ذبيحة السلامة     </a:t>
            </a:r>
            <a:endPar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endParaRP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a:t>
            </a:r>
            <a:r>
              <a:rPr lang="ar-JO"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ذبيحة الخطية      </a:t>
            </a:r>
            <a:endPar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endParaRP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a:t>
            </a:r>
            <a:r>
              <a:rPr lang="ar-JO"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ذبيحة الإثم         </a:t>
            </a:r>
            <a:endPar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endParaRPr>
          </a:p>
        </p:txBody>
      </p:sp>
      <p:sp>
        <p:nvSpPr>
          <p:cNvPr id="770052" name="Text Box 4"/>
          <p:cNvSpPr txBox="1">
            <a:spLocks noChangeArrowheads="1"/>
          </p:cNvSpPr>
          <p:nvPr/>
        </p:nvSpPr>
        <p:spPr bwMode="auto">
          <a:xfrm>
            <a:off x="8451850" y="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pitchFamily="-111" charset="0"/>
                <a:ea typeface="Times New Roman" pitchFamily="-111" charset="0"/>
                <a:cs typeface="Times New Roman" pitchFamily="-111" charset="0"/>
              </a:rPr>
              <a:t>128</a:t>
            </a:r>
            <a:endParaRPr lang="en-US" sz="2400" b="1" dirty="0">
              <a:solidFill>
                <a:srgbClr val="FFFFFF"/>
              </a:solidFill>
              <a:latin typeface="Arial" pitchFamily="-111" charset="0"/>
              <a:ea typeface="Times New Roman" pitchFamily="-111" charset="0"/>
              <a:cs typeface="Times New Roman" pitchFamily="-111" charset="0"/>
            </a:endParaRPr>
          </a:p>
        </p:txBody>
      </p:sp>
      <p:sp>
        <p:nvSpPr>
          <p:cNvPr id="770053" name="Text Box 5"/>
          <p:cNvSpPr txBox="1">
            <a:spLocks noChangeArrowheads="1"/>
          </p:cNvSpPr>
          <p:nvPr/>
        </p:nvSpPr>
        <p:spPr bwMode="auto">
          <a:xfrm>
            <a:off x="6219049" y="2057400"/>
            <a:ext cx="1558894"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algn="ctr" defTabSz="914400" eaLnBrk="0" fontAlgn="base" hangingPunct="0">
              <a:spcBef>
                <a:spcPct val="0"/>
              </a:spcBef>
              <a:spcAft>
                <a:spcPct val="0"/>
              </a:spcAft>
              <a:tabLst>
                <a:tab pos="3886200" algn="l"/>
                <a:tab pos="4800600" algn="l"/>
                <a:tab pos="5600700" algn="l"/>
              </a:tabLst>
              <a:defRPr/>
            </a:pPr>
            <a:r>
              <a:rPr lang="ar-JO" sz="4000" b="1" dirty="0">
                <a:solidFill>
                  <a:srgbClr val="FFFFFF"/>
                </a:solidFill>
                <a:latin typeface="Arial Narrow" pitchFamily="-111" charset="0"/>
                <a:ea typeface="Times New Roman" pitchFamily="-111" charset="0"/>
                <a:cs typeface="Times New Roman" pitchFamily="-111" charset="0"/>
              </a:rPr>
              <a:t>تكريس</a:t>
            </a:r>
            <a:endParaRPr lang="en-US" sz="4000" b="1" dirty="0">
              <a:solidFill>
                <a:srgbClr val="FFFFFF"/>
              </a:solidFill>
              <a:latin typeface="Arial Narrow" pitchFamily="-111" charset="0"/>
              <a:ea typeface="Times New Roman" pitchFamily="-111" charset="0"/>
              <a:cs typeface="Times New Roman" pitchFamily="-111" charset="0"/>
            </a:endParaRPr>
          </a:p>
        </p:txBody>
      </p:sp>
      <p:sp>
        <p:nvSpPr>
          <p:cNvPr id="770054" name="Text Box 6"/>
          <p:cNvSpPr txBox="1">
            <a:spLocks noChangeArrowheads="1"/>
          </p:cNvSpPr>
          <p:nvPr/>
        </p:nvSpPr>
        <p:spPr bwMode="auto">
          <a:xfrm>
            <a:off x="6219049" y="4114800"/>
            <a:ext cx="1558894"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algn="ctr" defTabSz="914400" eaLnBrk="0" fontAlgn="base" hangingPunct="0">
              <a:spcBef>
                <a:spcPct val="0"/>
              </a:spcBef>
              <a:spcAft>
                <a:spcPct val="0"/>
              </a:spcAft>
              <a:tabLst>
                <a:tab pos="3886200" algn="l"/>
                <a:tab pos="4800600" algn="l"/>
                <a:tab pos="5600700" algn="l"/>
              </a:tabLst>
              <a:defRPr/>
            </a:pPr>
            <a:r>
              <a:rPr lang="ar-JO" sz="4000" b="1" dirty="0">
                <a:solidFill>
                  <a:srgbClr val="FFFFFF"/>
                </a:solidFill>
                <a:latin typeface="Arial Narrow" pitchFamily="-111" charset="0"/>
                <a:ea typeface="Times New Roman" pitchFamily="-111" charset="0"/>
                <a:cs typeface="Times New Roman" pitchFamily="-111" charset="0"/>
              </a:rPr>
              <a:t>تطهير</a:t>
            </a:r>
            <a:endParaRPr lang="en-US" sz="4000" b="1" dirty="0">
              <a:solidFill>
                <a:srgbClr val="FFFFFF"/>
              </a:solidFill>
              <a:latin typeface="Arial Narrow" pitchFamily="-111" charset="0"/>
              <a:ea typeface="Times New Roman" pitchFamily="-111" charset="0"/>
              <a:cs typeface="Times New Roman" pitchFamily="-111" charset="0"/>
            </a:endParaRP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770057" name="Text Box 9"/>
          <p:cNvSpPr txBox="1">
            <a:spLocks noChangeArrowheads="1"/>
          </p:cNvSpPr>
          <p:nvPr/>
        </p:nvSpPr>
        <p:spPr bwMode="auto">
          <a:xfrm>
            <a:off x="6230938" y="2667000"/>
            <a:ext cx="2066925"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algn="l" defTabSz="914400" rtl="1" eaLnBrk="0" fontAlgn="base" hangingPunct="0">
              <a:spcBef>
                <a:spcPct val="0"/>
              </a:spcBef>
              <a:spcAft>
                <a:spcPct val="0"/>
              </a:spcAft>
              <a:buFontTx/>
              <a:buChar char="•"/>
              <a:tabLst>
                <a:tab pos="3886200" algn="l"/>
                <a:tab pos="4800600" algn="l"/>
                <a:tab pos="5600700" algn="l"/>
              </a:tabLst>
              <a:defRPr/>
            </a:pPr>
            <a:r>
              <a:rPr lang="ar-JO" sz="4000" b="1" dirty="0">
                <a:solidFill>
                  <a:srgbClr val="FFFFFF"/>
                </a:solidFill>
                <a:latin typeface="Arial Narrow" pitchFamily="-111" charset="0"/>
                <a:ea typeface="Times New Roman" pitchFamily="-111" charset="0"/>
                <a:cs typeface="Times New Roman" pitchFamily="-111" charset="0"/>
              </a:rPr>
              <a:t> اختيارية</a:t>
            </a:r>
            <a:endParaRPr lang="en-US" sz="4000" b="1" dirty="0">
              <a:solidFill>
                <a:srgbClr val="FFFFFF"/>
              </a:solidFill>
              <a:latin typeface="Arial Narrow" pitchFamily="-111" charset="0"/>
              <a:ea typeface="Times New Roman" pitchFamily="-111" charset="0"/>
              <a:cs typeface="Times New Roman" pitchFamily="-111" charset="0"/>
            </a:endParaRPr>
          </a:p>
        </p:txBody>
      </p:sp>
      <p:sp>
        <p:nvSpPr>
          <p:cNvPr id="770058" name="Text Box 10"/>
          <p:cNvSpPr txBox="1">
            <a:spLocks noChangeArrowheads="1"/>
          </p:cNvSpPr>
          <p:nvPr/>
        </p:nvSpPr>
        <p:spPr bwMode="auto">
          <a:xfrm>
            <a:off x="6579129" y="4724400"/>
            <a:ext cx="1532471"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914400" rtl="1" eaLnBrk="0" fontAlgn="base" hangingPunct="0">
              <a:spcBef>
                <a:spcPct val="0"/>
              </a:spcBef>
              <a:spcAft>
                <a:spcPct val="0"/>
              </a:spcAft>
              <a:buFontTx/>
              <a:buChar char="•"/>
              <a:tabLst>
                <a:tab pos="3886200" algn="l"/>
                <a:tab pos="4800600" algn="l"/>
                <a:tab pos="5600700" algn="l"/>
              </a:tabLst>
              <a:defRPr/>
            </a:pPr>
            <a:r>
              <a:rPr lang="ar-JO" sz="4000" b="1" dirty="0">
                <a:solidFill>
                  <a:srgbClr val="FFFFFF"/>
                </a:solidFill>
                <a:latin typeface="Arial Narrow" pitchFamily="-111" charset="0"/>
                <a:ea typeface="Times New Roman" pitchFamily="-111" charset="0"/>
                <a:cs typeface="Times New Roman" pitchFamily="-111" charset="0"/>
              </a:rPr>
              <a:t> إلزامية </a:t>
            </a:r>
            <a:endParaRPr lang="en-US" sz="4000" b="1" dirty="0">
              <a:solidFill>
                <a:srgbClr val="FFFFFF"/>
              </a:solidFill>
              <a:latin typeface="Arial Narrow" pitchFamily="-111" charset="0"/>
              <a:ea typeface="Times New Roman" pitchFamily="-111" charset="0"/>
              <a:cs typeface="Times New Roman" pitchFamily="-111" charset="0"/>
            </a:endParaRPr>
          </a:p>
        </p:txBody>
      </p:sp>
      <p:sp>
        <p:nvSpPr>
          <p:cNvPr id="770059" name="Rectangle 11"/>
          <p:cNvSpPr>
            <a:spLocks noGrp="1" noChangeArrowheads="1"/>
          </p:cNvSpPr>
          <p:nvPr>
            <p:ph type="title" idx="4294967295"/>
          </p:nvPr>
        </p:nvSpPr>
        <p:spPr>
          <a:xfrm>
            <a:off x="685800" y="288925"/>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rPr>
              <a:t>الذبائح في سفر اللاويين 1- 7</a:t>
            </a:r>
            <a:endParaRPr lang="en-US" sz="4000" b="1" dirty="0">
              <a:solidFill>
                <a:schemeClr val="bg1"/>
              </a:solidFill>
            </a:endParaRPr>
          </a:p>
        </p:txBody>
      </p:sp>
    </p:spTree>
    <p:extLst>
      <p:ext uri="{BB962C8B-B14F-4D97-AF65-F5344CB8AC3E}">
        <p14:creationId xmlns:p14="http://schemas.microsoft.com/office/powerpoint/2010/main" val="438026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٧</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0954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4784" cy="6831995"/>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الحيوانات تُخلّص؟</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783148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pic>
        <p:nvPicPr>
          <p:cNvPr id="2406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33338"/>
            <a:ext cx="9188451"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609600"/>
            <a:ext cx="9144000" cy="1739280"/>
          </a:xfrm>
          <a:solidFill>
            <a:schemeClr val="accent2">
              <a:lumMod val="40000"/>
              <a:lumOff val="60000"/>
            </a:schemeClr>
          </a:solidFill>
        </p:spPr>
        <p:txBody>
          <a:bodyPr/>
          <a:lstStyle/>
          <a:p>
            <a:pPr>
              <a:defRPr/>
            </a:pPr>
            <a:r>
              <a:rPr lang="ar-JO" sz="4800" b="1" dirty="0">
                <a:solidFill>
                  <a:srgbClr val="000000"/>
                </a:solidFill>
                <a:ea typeface="ＭＳ Ｐゴシック" charset="0"/>
              </a:rPr>
              <a:t>الله يغفر لنا</a:t>
            </a:r>
            <a:br>
              <a:rPr lang="ar-JO" sz="4800" b="1" dirty="0">
                <a:solidFill>
                  <a:srgbClr val="000000"/>
                </a:solidFill>
                <a:ea typeface="ＭＳ Ｐゴシック" charset="0"/>
              </a:rPr>
            </a:br>
            <a:r>
              <a:rPr lang="ar-JO" sz="4800" b="1" dirty="0">
                <a:solidFill>
                  <a:srgbClr val="000000"/>
                </a:solidFill>
                <a:ea typeface="ＭＳ Ｐゴシック" charset="0"/>
              </a:rPr>
              <a:t>من خلال </a:t>
            </a:r>
            <a:r>
              <a:rPr lang="ar-JO" sz="4800" b="1" dirty="0">
                <a:solidFill>
                  <a:srgbClr val="C00000"/>
                </a:solidFill>
                <a:ea typeface="ＭＳ Ｐゴシック" charset="0"/>
              </a:rPr>
              <a:t>دم</a:t>
            </a:r>
            <a:r>
              <a:rPr lang="ar-JO" sz="4800" b="1" dirty="0">
                <a:solidFill>
                  <a:srgbClr val="000000"/>
                </a:solidFill>
                <a:ea typeface="ＭＳ Ｐゴシック" charset="0"/>
              </a:rPr>
              <a:t> المسيح</a:t>
            </a:r>
            <a:endParaRPr lang="en-US" sz="4800" b="1" dirty="0">
              <a:solidFill>
                <a:srgbClr val="000000"/>
              </a:solidFill>
              <a:ea typeface="ＭＳ Ｐゴシック" charset="0"/>
            </a:endParaRPr>
          </a:p>
        </p:txBody>
      </p:sp>
      <p:sp>
        <p:nvSpPr>
          <p:cNvPr id="4" name="Rectangle 2"/>
          <p:cNvSpPr txBox="1">
            <a:spLocks noChangeArrowheads="1"/>
          </p:cNvSpPr>
          <p:nvPr/>
        </p:nvSpPr>
        <p:spPr bwMode="auto">
          <a:xfrm>
            <a:off x="0" y="4149080"/>
            <a:ext cx="9144000" cy="1739280"/>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defTabSz="914400">
              <a:defRPr/>
            </a:pPr>
            <a:r>
              <a:rPr lang="ar-JO" sz="4800" b="1" dirty="0">
                <a:solidFill>
                  <a:srgbClr val="FFFFFF"/>
                </a:solidFill>
                <a:ea typeface="ＭＳ Ｐゴシック" charset="0"/>
              </a:rPr>
              <a:t>إذن لماذا أرسل الله يسوع؟</a:t>
            </a:r>
            <a:endParaRPr lang="en-US" sz="4800" b="1" dirty="0">
              <a:solidFill>
                <a:srgbClr val="FFFFFF"/>
              </a:solidFill>
              <a:ea typeface="ＭＳ Ｐゴシック" charset="0"/>
            </a:endParaRPr>
          </a:p>
        </p:txBody>
      </p:sp>
    </p:spTree>
    <p:extLst>
      <p:ext uri="{BB962C8B-B14F-4D97-AF65-F5344CB8AC3E}">
        <p14:creationId xmlns:p14="http://schemas.microsoft.com/office/powerpoint/2010/main" val="426298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الجديد</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قناة = </a:t>
            </a:r>
            <a:r>
              <a:rPr kumimoji="1" lang="ar-JO" sz="3200" b="1" dirty="0">
                <a:solidFill>
                  <a:srgbClr val="FFFF00"/>
                </a:solidFill>
                <a:effectLst>
                  <a:outerShdw blurRad="38100" dist="38100" dir="2700000" algn="tl">
                    <a:srgbClr val="000000">
                      <a:alpha val="43137"/>
                    </a:srgbClr>
                  </a:outerShdw>
                </a:effectLst>
                <a:ea typeface="ＭＳ Ｐゴシック" charset="0"/>
              </a:rPr>
              <a:t>العلاقة</a:t>
            </a:r>
            <a:r>
              <a:rPr kumimoji="1" lang="ar-JO" sz="3200" b="1" dirty="0">
                <a:solidFill>
                  <a:srgbClr val="FFFFFF"/>
                </a:solidFill>
                <a:effectLst>
                  <a:outerShdw blurRad="38100" dist="38100" dir="2700000" algn="tl">
                    <a:srgbClr val="000000">
                      <a:alpha val="43137"/>
                    </a:srgbClr>
                  </a:outerShdw>
                </a:effectLst>
                <a:ea typeface="ＭＳ Ｐゴシック" charset="0"/>
              </a:rPr>
              <a:t> مع الله</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(لا تتغيّر أبدًا)</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عائق = </a:t>
            </a:r>
            <a:r>
              <a:rPr kumimoji="1" lang="ar-JO" sz="3200" b="1" dirty="0">
                <a:solidFill>
                  <a:srgbClr val="FFFF00"/>
                </a:solidFill>
                <a:effectLst>
                  <a:outerShdw blurRad="38100" dist="38100" dir="2700000" algn="tl">
                    <a:srgbClr val="000000">
                      <a:alpha val="43137"/>
                    </a:srgbClr>
                  </a:outerShdw>
                </a:effectLst>
                <a:ea typeface="ＭＳ Ｐゴシック" charset="0"/>
              </a:rPr>
              <a:t>الشركة</a:t>
            </a:r>
            <a:r>
              <a:rPr kumimoji="1" lang="ar-JO" sz="3200" b="1" dirty="0">
                <a:solidFill>
                  <a:srgbClr val="FFFFFF"/>
                </a:solidFill>
                <a:effectLst>
                  <a:outerShdw blurRad="38100" dist="38100" dir="2700000" algn="tl">
                    <a:srgbClr val="000000">
                      <a:alpha val="43137"/>
                    </a:srgbClr>
                  </a:outerShdw>
                </a:effectLst>
                <a:ea typeface="ＭＳ Ｐゴシック" charset="0"/>
              </a:rPr>
              <a:t> مع الله</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(تعوقها الخطيئة)</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فداء المسيح = الأساس </a:t>
            </a:r>
            <a:r>
              <a:rPr kumimoji="1" lang="ar-JO" sz="3200" b="1" dirty="0">
                <a:solidFill>
                  <a:srgbClr val="FFFF00"/>
                </a:solidFill>
                <a:effectLst>
                  <a:outerShdw blurRad="38100" dist="38100" dir="2700000" algn="tl">
                    <a:srgbClr val="000000">
                      <a:alpha val="43137"/>
                    </a:srgbClr>
                  </a:outerShdw>
                </a:effectLst>
                <a:ea typeface="ＭＳ Ｐゴシック" charset="0"/>
              </a:rPr>
              <a:t>الاعتراف</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بالخطية، (تغفر الخطية</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لاستعادة الشركة </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ولكن العلاقة لم </a:t>
            </a:r>
          </a:p>
          <a:p>
            <a:pPr algn="r" defTabSz="914400" eaLnBrk="1" hangingPunct="1">
              <a:defRPr/>
            </a:pPr>
            <a:r>
              <a:rPr kumimoji="1" lang="ar-JO" sz="3200" b="1" dirty="0">
                <a:solidFill>
                  <a:srgbClr val="FFFFFF"/>
                </a:solidFill>
                <a:effectLst>
                  <a:outerShdw blurRad="38100" dist="38100" dir="2700000" algn="tl">
                    <a:srgbClr val="000000">
                      <a:alpha val="43137"/>
                    </a:srgbClr>
                  </a:outerShdw>
                </a:effectLst>
                <a:ea typeface="ＭＳ Ｐゴシック" charset="0"/>
              </a:rPr>
              <a:t> تتعرض أبدًا للتهديد). </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eaLnBrk="1" hangingPunct="1">
              <a:defRPr/>
            </a:pPr>
            <a:r>
              <a:rPr kumimoji="1" lang="ar-JO" sz="3200" b="1" dirty="0">
                <a:solidFill>
                  <a:srgbClr val="000000"/>
                </a:solidFill>
                <a:effectLst>
                  <a:outerShdw blurRad="38100" dist="38100" dir="2700000" algn="tl">
                    <a:srgbClr val="000000">
                      <a:alpha val="43137"/>
                    </a:srgbClr>
                  </a:outerShdw>
                </a:effectLst>
                <a:ea typeface="ＭＳ Ｐゴシック" charset="0"/>
              </a:rPr>
              <a:t>الخطيئة</a:t>
            </a:r>
            <a:endParaRPr kumimoji="1" lang="en-US" sz="3200" b="1" dirty="0">
              <a:solidFill>
                <a:srgbClr val="000000"/>
              </a:solidFill>
              <a:effectLst>
                <a:outerShdw blurRad="38100" dist="38100" dir="2700000" algn="tl">
                  <a:srgbClr val="000000">
                    <a:alpha val="43137"/>
                  </a:srgbClr>
                </a:outerShdw>
              </a:effectLst>
              <a:ea typeface="ＭＳ Ｐゴシック" charset="0"/>
            </a:endParaRPr>
          </a:p>
        </p:txBody>
      </p:sp>
      <p:sp>
        <p:nvSpPr>
          <p:cNvPr id="15" name="Rectangle 1027"/>
          <p:cNvSpPr txBox="1">
            <a:spLocks noRot="1" noChangeArrowheads="1"/>
          </p:cNvSpPr>
          <p:nvPr/>
        </p:nvSpPr>
        <p:spPr bwMode="auto">
          <a:xfrm>
            <a:off x="2876308" y="1988840"/>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defRPr/>
            </a:pPr>
            <a:r>
              <a:rPr kumimoji="1" lang="ar-JO" sz="2800" b="1" dirty="0">
                <a:solidFill>
                  <a:schemeClr val="bg1"/>
                </a:solidFill>
                <a:effectLst>
                  <a:outerShdw blurRad="38100" dist="38100" dir="2700000" algn="tl">
                    <a:srgbClr val="000000">
                      <a:alpha val="43137"/>
                    </a:srgbClr>
                  </a:outerShdw>
                </a:effectLst>
                <a:ea typeface="ＭＳ Ｐゴシック" charset="0"/>
              </a:rPr>
              <a:t> "إِنِ ٱعْتَرَفْنَا بِخَطَايَانَا</a:t>
            </a:r>
          </a:p>
          <a:p>
            <a:pPr defTabSz="914400" eaLnBrk="1" hangingPunct="1">
              <a:defRPr/>
            </a:pPr>
            <a:r>
              <a:rPr kumimoji="1" lang="ar-JO" sz="2800" b="1" dirty="0">
                <a:solidFill>
                  <a:schemeClr val="bg1"/>
                </a:solidFill>
                <a:effectLst>
                  <a:outerShdw blurRad="38100" dist="38100" dir="2700000" algn="tl">
                    <a:srgbClr val="000000">
                      <a:alpha val="43137"/>
                    </a:srgbClr>
                  </a:outerShdw>
                </a:effectLst>
                <a:ea typeface="ＭＳ Ｐゴシック" charset="0"/>
              </a:rPr>
              <a:t> فَهُوَ أَمِينٌ وَعَادِلٌ،</a:t>
            </a:r>
          </a:p>
          <a:p>
            <a:pPr defTabSz="914400" eaLnBrk="1" hangingPunct="1">
              <a:defRPr/>
            </a:pPr>
            <a:r>
              <a:rPr kumimoji="1" lang="ar-JO" sz="2800" b="1" dirty="0">
                <a:solidFill>
                  <a:schemeClr val="bg1"/>
                </a:solidFill>
                <a:effectLst>
                  <a:outerShdw blurRad="38100" dist="38100" dir="2700000" algn="tl">
                    <a:srgbClr val="000000">
                      <a:alpha val="43137"/>
                    </a:srgbClr>
                  </a:outerShdw>
                </a:effectLst>
                <a:ea typeface="ＭＳ Ｐゴシック" charset="0"/>
              </a:rPr>
              <a:t> حَتَّى يَغْفِرَ لَنَا</a:t>
            </a:r>
          </a:p>
          <a:p>
            <a:pPr defTabSz="914400" eaLnBrk="1" hangingPunct="1">
              <a:defRPr/>
            </a:pPr>
            <a:r>
              <a:rPr kumimoji="1" lang="ar-JO" sz="2800" b="1" dirty="0">
                <a:solidFill>
                  <a:schemeClr val="bg1"/>
                </a:solidFill>
                <a:effectLst>
                  <a:outerShdw blurRad="38100" dist="38100" dir="2700000" algn="tl">
                    <a:srgbClr val="000000">
                      <a:alpha val="43137"/>
                    </a:srgbClr>
                  </a:outerShdw>
                </a:effectLst>
                <a:ea typeface="ＭＳ Ｐゴシック" charset="0"/>
              </a:rPr>
              <a:t> خَطَايَانَا وَيُطَهِّرَنَا </a:t>
            </a:r>
          </a:p>
          <a:p>
            <a:pPr defTabSz="914400" eaLnBrk="1" hangingPunct="1">
              <a:defRPr/>
            </a:pPr>
            <a:r>
              <a:rPr kumimoji="1" lang="ar-JO" sz="2800" b="1" dirty="0">
                <a:solidFill>
                  <a:schemeClr val="bg1"/>
                </a:solidFill>
                <a:effectLst>
                  <a:outerShdw blurRad="38100" dist="38100" dir="2700000" algn="tl">
                    <a:srgbClr val="000000">
                      <a:alpha val="43137"/>
                    </a:srgbClr>
                  </a:outerShdw>
                </a:effectLst>
                <a:ea typeface="ＭＳ Ｐゴシック" charset="0"/>
              </a:rPr>
              <a:t>مِنْ كُلِّ إِثْمٍ."</a:t>
            </a:r>
            <a:br>
              <a:rPr kumimoji="1" lang="en-US" sz="2800" b="1" dirty="0">
                <a:solidFill>
                  <a:schemeClr val="bg1"/>
                </a:solidFill>
                <a:effectLst>
                  <a:outerShdw blurRad="38100" dist="38100" dir="2700000" algn="tl">
                    <a:srgbClr val="000000">
                      <a:alpha val="43137"/>
                    </a:srgbClr>
                  </a:outerShdw>
                </a:effectLst>
                <a:ea typeface="ＭＳ Ｐゴシック" charset="0"/>
              </a:rPr>
            </a:br>
            <a:r>
              <a:rPr kumimoji="1" lang="ar-JO" sz="2800" b="1" dirty="0">
                <a:solidFill>
                  <a:schemeClr val="bg1"/>
                </a:solidFill>
                <a:effectLst>
                  <a:outerShdw blurRad="38100" dist="38100" dir="2700000" algn="tl">
                    <a:srgbClr val="000000">
                      <a:alpha val="43137"/>
                    </a:srgbClr>
                  </a:outerShdw>
                </a:effectLst>
                <a:ea typeface="ＭＳ Ｐゴシック" charset="0"/>
              </a:rPr>
              <a:t>(1 يوحنا 1: 9)</a:t>
            </a:r>
            <a:endParaRPr kumimoji="1" lang="en-US" sz="2800" b="1" dirty="0">
              <a:solidFill>
                <a:schemeClr val="bg1"/>
              </a:solidFill>
              <a:effectLst>
                <a:outerShdw blurRad="38100" dist="38100" dir="2700000" algn="tl">
                  <a:srgbClr val="000000">
                    <a:alpha val="43137"/>
                  </a:srgbClr>
                </a:outerShdw>
              </a:effectLst>
              <a:ea typeface="ＭＳ Ｐゴシック" charset="0"/>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ar-JO" sz="2400" b="1" dirty="0">
                <a:solidFill>
                  <a:srgbClr val="FFFFFF"/>
                </a:solidFill>
                <a:latin typeface="Arial" charset="0"/>
                <a:cs typeface="Arial" charset="0"/>
              </a:rPr>
              <a:t>121ب</a:t>
            </a:r>
            <a:endParaRPr lang="en-US" sz="1800" dirty="0">
              <a:solidFill>
                <a:srgbClr val="FFFFFF"/>
              </a:solidFill>
              <a:latin typeface="Arial" charset="0"/>
              <a:cs typeface="Arial"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3" name="Text Box 3"/>
          <p:cNvSpPr txBox="1">
            <a:spLocks noChangeArrowheads="1"/>
          </p:cNvSpPr>
          <p:nvPr/>
        </p:nvSpPr>
        <p:spPr bwMode="auto">
          <a:xfrm>
            <a:off x="1143000" y="1676400"/>
            <a:ext cx="7010400" cy="3970318"/>
          </a:xfrm>
          <a:prstGeom prst="rect">
            <a:avLst/>
          </a:prstGeom>
          <a:solidFill>
            <a:srgbClr val="A60000"/>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Times New Roman" pitchFamily="-111" charset="0"/>
                <a:cs typeface="Arial"/>
              </a:rPr>
              <a:t>"فَالشَّرِيعَةُ تُوصِي</a:t>
            </a:r>
          </a:p>
          <a:p>
            <a:pPr algn="ctr" defTabSz="914400" fontAlgn="base">
              <a:spcBef>
                <a:spcPct val="50000"/>
              </a:spcBef>
              <a:spcAft>
                <a:spcPct val="0"/>
              </a:spcAft>
              <a:defRPr/>
            </a:pPr>
            <a:r>
              <a:rPr lang="ar-JO" sz="3600" b="1" i="1" dirty="0">
                <a:solidFill>
                  <a:srgbClr val="FFFFFF"/>
                </a:solidFill>
                <a:latin typeface="Arial"/>
                <a:ea typeface="Times New Roman" pitchFamily="-111" charset="0"/>
                <a:cs typeface="Arial"/>
              </a:rPr>
              <a:t> بِأَنْ يَتَطَهَّرَ كُلُّ شَيْءٍ</a:t>
            </a:r>
          </a:p>
          <a:p>
            <a:pPr algn="ctr" defTabSz="914400" fontAlgn="base">
              <a:spcBef>
                <a:spcPct val="50000"/>
              </a:spcBef>
              <a:spcAft>
                <a:spcPct val="0"/>
              </a:spcAft>
              <a:defRPr/>
            </a:pPr>
            <a:r>
              <a:rPr lang="ar-JO" sz="3600" b="1" i="1" dirty="0">
                <a:solidFill>
                  <a:srgbClr val="FFFFFF"/>
                </a:solidFill>
                <a:latin typeface="Arial"/>
                <a:ea typeface="Times New Roman" pitchFamily="-111" charset="0"/>
                <a:cs typeface="Arial"/>
              </a:rPr>
              <a:t> تَقْرِيباً بِالدَّمِ.</a:t>
            </a:r>
          </a:p>
          <a:p>
            <a:pPr algn="ctr" defTabSz="914400" fontAlgn="base">
              <a:spcBef>
                <a:spcPct val="50000"/>
              </a:spcBef>
              <a:spcAft>
                <a:spcPct val="0"/>
              </a:spcAft>
              <a:defRPr/>
            </a:pPr>
            <a:r>
              <a:rPr lang="ar-JO" sz="3600" b="1" i="1" dirty="0">
                <a:solidFill>
                  <a:srgbClr val="FFFFFF"/>
                </a:solidFill>
                <a:latin typeface="Arial"/>
                <a:ea typeface="Times New Roman" pitchFamily="-111" charset="0"/>
                <a:cs typeface="Arial"/>
              </a:rPr>
              <a:t> وَلا غُفْرَانَ</a:t>
            </a:r>
          </a:p>
          <a:p>
            <a:pPr algn="ctr" defTabSz="914400" fontAlgn="base">
              <a:spcBef>
                <a:spcPct val="50000"/>
              </a:spcBef>
              <a:spcAft>
                <a:spcPct val="0"/>
              </a:spcAft>
              <a:defRPr/>
            </a:pPr>
            <a:r>
              <a:rPr lang="ar-JO" sz="3600" b="1" i="1" dirty="0">
                <a:solidFill>
                  <a:srgbClr val="FFFFFF"/>
                </a:solidFill>
                <a:latin typeface="Arial"/>
                <a:ea typeface="Times New Roman" pitchFamily="-111" charset="0"/>
                <a:cs typeface="Arial"/>
              </a:rPr>
              <a:t> إِلّا بِسَفْكِ الدَّمِ!"</a:t>
            </a:r>
            <a:endParaRPr lang="en-US" sz="3600" b="1" i="1" dirty="0">
              <a:solidFill>
                <a:srgbClr val="FFFFFF"/>
              </a:solidFill>
              <a:latin typeface="Arial"/>
              <a:ea typeface="Times New Roman" pitchFamily="-111" charset="0"/>
              <a:cs typeface="Arial"/>
            </a:endParaRPr>
          </a:p>
        </p:txBody>
      </p:sp>
      <p:sp>
        <p:nvSpPr>
          <p:cNvPr id="14336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a:ea typeface="Times New Roman" pitchFamily="-111" charset="0"/>
                <a:cs typeface="Arial"/>
              </a:rPr>
              <a:t>عبرانيين 9: 22 (ن. د. ج)</a:t>
            </a:r>
            <a:endParaRPr lang="en-US" sz="2800" b="1" dirty="0">
              <a:solidFill>
                <a:srgbClr val="FFFFFF"/>
              </a:solidFill>
              <a:latin typeface="Arial"/>
              <a:ea typeface="Times New Roman" pitchFamily="-111" charset="0"/>
              <a:cs typeface="Arial"/>
            </a:endParaRPr>
          </a:p>
        </p:txBody>
      </p:sp>
      <p:sp>
        <p:nvSpPr>
          <p:cNvPr id="248836" name="Rectangle 5"/>
          <p:cNvSpPr>
            <a:spLocks noGrp="1" noChangeArrowheads="1"/>
          </p:cNvSpPr>
          <p:nvPr>
            <p:ph type="title" idx="4294967295"/>
          </p:nvPr>
        </p:nvSpPr>
        <p:spPr>
          <a:xfrm>
            <a:off x="685800" y="304800"/>
            <a:ext cx="7772400" cy="762000"/>
          </a:xfrm>
          <a:solidFill>
            <a:srgbClr val="000000"/>
          </a:solidFill>
        </p:spPr>
        <p:txBody>
          <a:bodyPr/>
          <a:lstStyle/>
          <a:p>
            <a:pPr eaLnBrk="1" hangingPunct="1"/>
            <a:r>
              <a:rPr lang="ar-JO" sz="4000" dirty="0">
                <a:solidFill>
                  <a:schemeClr val="bg1"/>
                </a:solidFill>
                <a:latin typeface="Arial" charset="0"/>
                <a:ea typeface="ＭＳ Ｐゴシック" charset="0"/>
              </a:rPr>
              <a:t>الدم والغفران</a:t>
            </a:r>
            <a:endParaRPr lang="en-US" sz="4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593302488"/>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القداسة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715522" y="1492894"/>
            <a:ext cx="5234336" cy="351814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latin typeface="Arial" panose="020B0604020202020204" pitchFamily="34" charset="0"/>
                <a:ea typeface="ＭＳ Ｐゴシック" charset="0"/>
                <a:cs typeface="Arial" panose="020B0604020202020204" pitchFamily="34" charset="0"/>
              </a:rPr>
              <a:t>ليست القداسة المسيحية مسألة امتثال دقيق</a:t>
            </a:r>
          </a:p>
          <a:p>
            <a:pPr>
              <a:defRPr/>
            </a:pPr>
            <a:r>
              <a:rPr lang="ar-JO" sz="2000" b="1" dirty="0">
                <a:latin typeface="Arial" panose="020B0604020202020204" pitchFamily="34" charset="0"/>
                <a:ea typeface="ＭＳ Ｐゴシック" charset="0"/>
                <a:cs typeface="Arial" panose="020B0604020202020204" pitchFamily="34" charset="0"/>
              </a:rPr>
              <a:t> لتشريع مبادئ قانون خارجي؛</a:t>
            </a:r>
          </a:p>
          <a:p>
            <a:pPr>
              <a:defRPr/>
            </a:pPr>
            <a:r>
              <a:rPr lang="ar-JO" sz="2000" b="1" dirty="0">
                <a:latin typeface="Arial" panose="020B0604020202020204" pitchFamily="34" charset="0"/>
                <a:ea typeface="ＭＳ Ｐゴシック" charset="0"/>
                <a:cs typeface="Arial" panose="020B0604020202020204" pitchFamily="34" charset="0"/>
              </a:rPr>
              <a:t> إنها بالحري مسألة إنتاج الروح القدس</a:t>
            </a:r>
          </a:p>
          <a:p>
            <a:pPr>
              <a:defRPr/>
            </a:pPr>
            <a:r>
              <a:rPr lang="ar-JO" sz="2000" b="1" dirty="0">
                <a:latin typeface="Arial" panose="020B0604020202020204" pitchFamily="34" charset="0"/>
                <a:ea typeface="ＭＳ Ｐゴシック" charset="0"/>
                <a:cs typeface="Arial" panose="020B0604020202020204" pitchFamily="34" charset="0"/>
              </a:rPr>
              <a:t> لثماره في الحياة، </a:t>
            </a:r>
          </a:p>
          <a:p>
            <a:pPr>
              <a:defRPr/>
            </a:pPr>
            <a:r>
              <a:rPr lang="ar-JO" sz="2000" b="1" dirty="0">
                <a:latin typeface="Arial" panose="020B0604020202020204" pitchFamily="34" charset="0"/>
                <a:ea typeface="ＭＳ Ｐゴシック" charset="0"/>
                <a:cs typeface="Arial" panose="020B0604020202020204" pitchFamily="34" charset="0"/>
              </a:rPr>
              <a:t>وإعادة إنتاج تلك النِعم</a:t>
            </a:r>
          </a:p>
          <a:p>
            <a:pPr>
              <a:defRPr/>
            </a:pPr>
            <a:r>
              <a:rPr lang="ar-JO" sz="2000" b="1" dirty="0">
                <a:latin typeface="Arial" panose="020B0604020202020204" pitchFamily="34" charset="0"/>
                <a:ea typeface="ＭＳ Ｐゴシック" charset="0"/>
                <a:cs typeface="Arial" panose="020B0604020202020204" pitchFamily="34" charset="0"/>
              </a:rPr>
              <a:t> التي شوهدت</a:t>
            </a:r>
          </a:p>
          <a:p>
            <a:pPr>
              <a:defRPr/>
            </a:pPr>
            <a:r>
              <a:rPr lang="ar-JO" sz="2000" b="1" dirty="0">
                <a:latin typeface="Arial" panose="020B0604020202020204" pitchFamily="34" charset="0"/>
                <a:ea typeface="ＭＳ Ｐゴシック" charset="0"/>
                <a:cs typeface="Arial" panose="020B0604020202020204" pitchFamily="34" charset="0"/>
              </a:rPr>
              <a:t> في كمال حياة المسيح.</a:t>
            </a:r>
            <a:endParaRPr lang="en-US" sz="2000" b="1" dirty="0">
              <a:effectLst/>
              <a:latin typeface="Arial" panose="020B0604020202020204" pitchFamily="34" charset="0"/>
              <a:ea typeface="ＭＳ Ｐゴシック" charset="0"/>
              <a:cs typeface="Arial" panose="020B0604020202020204" pitchFamily="34" charset="0"/>
            </a:endParaRPr>
          </a:p>
          <a:p>
            <a:pPr>
              <a:defRPr/>
            </a:pPr>
            <a:endParaRPr lang="en-US" sz="2000" b="1" dirty="0">
              <a:effectLst/>
              <a:latin typeface="Arial" charset="0"/>
              <a:ea typeface="ＭＳ Ｐゴシック" charset="0"/>
              <a:cs typeface="ＭＳ Ｐゴシック" charset="0"/>
            </a:endParaRPr>
          </a:p>
          <a:p>
            <a:pPr>
              <a:defRPr/>
            </a:pPr>
            <a:r>
              <a:rPr lang="en-US" sz="2000" b="1" i="1" dirty="0">
                <a:effectLst/>
                <a:latin typeface="Arial" charset="0"/>
                <a:ea typeface="ＭＳ Ｐゴシック" charset="0"/>
                <a:cs typeface="ＭＳ Ｐゴシック" charset="0"/>
              </a:rPr>
              <a:t> </a:t>
            </a:r>
            <a:r>
              <a:rPr lang="en-US" sz="2000" b="1" i="1" dirty="0">
                <a:latin typeface="Arial" charset="0"/>
                <a:ea typeface="ＭＳ Ｐゴシック" charset="0"/>
                <a:cs typeface="ＭＳ Ｐゴシック" charset="0"/>
              </a:rPr>
              <a:t>——</a:t>
            </a:r>
            <a:r>
              <a:rPr lang="ar-JO" sz="2000" b="1" i="1" dirty="0">
                <a:latin typeface="Arial" panose="020B0604020202020204" pitchFamily="34" charset="0"/>
                <a:ea typeface="ＭＳ Ｐゴシック" charset="0"/>
                <a:cs typeface="Arial" panose="020B0604020202020204" pitchFamily="34" charset="0"/>
              </a:rPr>
              <a:t>  ف. ف. بروس  </a:t>
            </a:r>
            <a:r>
              <a:rPr lang="en-US" sz="2000" b="1" i="1" dirty="0">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46578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٨</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114784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098"/>
            <a:ext cx="9022050" cy="436838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617291">
            <a:off x="-163744" y="1494625"/>
            <a:ext cx="9143999" cy="1548119"/>
          </a:xfrm>
          <a:solidFill>
            <a:schemeClr val="bg1"/>
          </a:solidFill>
          <a:effectLst/>
        </p:spPr>
        <p:txBody>
          <a:bodyPr/>
          <a:lstStyle/>
          <a:p>
            <a:pPr>
              <a:defRPr/>
            </a:pPr>
            <a:r>
              <a:rPr lang="ar-JO" sz="8800" b="1" dirty="0">
                <a:solidFill>
                  <a:srgbClr val="0972BF"/>
                </a:solidFill>
                <a:effectLst>
                  <a:glow rad="127000">
                    <a:schemeClr val="bg1"/>
                  </a:glow>
                </a:effectLst>
                <a:latin typeface="Arial" panose="020B0604020202020204" pitchFamily="34" charset="0"/>
                <a:ea typeface="ＭＳ Ｐゴシック" charset="0"/>
                <a:cs typeface="Arial" panose="020B0604020202020204" pitchFamily="34" charset="0"/>
              </a:rPr>
              <a:t>طاهِرٌ 100%</a:t>
            </a:r>
            <a:endParaRPr lang="en-US" sz="8800" b="1" dirty="0">
              <a:solidFill>
                <a:srgbClr val="0972BF"/>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543476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36"/>
          <p:cNvSpPr>
            <a:spLocks noGrp="1" noChangeArrowheads="1"/>
          </p:cNvSpPr>
          <p:nvPr>
            <p:ph type="title" idx="4294967295"/>
          </p:nvPr>
        </p:nvSpPr>
        <p:spPr/>
        <p:txBody>
          <a:bodyPr/>
          <a:lstStyle/>
          <a:p>
            <a:pPr eaLnBrk="1" hangingPunct="1"/>
            <a:r>
              <a:rPr lang="en-US" sz="4000">
                <a:latin typeface="Arial" charset="0"/>
                <a:ea typeface="ＭＳ Ｐゴシック" charset="0"/>
              </a:rPr>
              <a:t>Leviticus 8-10 Chart</a:t>
            </a:r>
          </a:p>
        </p:txBody>
      </p:sp>
      <p:sp>
        <p:nvSpPr>
          <p:cNvPr id="250882"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1200">
              <a:solidFill>
                <a:srgbClr val="000000"/>
              </a:solidFill>
              <a:latin typeface="Arial" charset="0"/>
              <a:ea typeface="ＭＳ Ｐゴシック" charset="0"/>
              <a:cs typeface="Arial" charset="0"/>
            </a:endParaRPr>
          </a:p>
        </p:txBody>
      </p:sp>
      <p:sp>
        <p:nvSpPr>
          <p:cNvPr id="156675"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6676" name="Text Box 4"/>
          <p:cNvSpPr txBox="1">
            <a:spLocks noChangeArrowheads="1"/>
          </p:cNvSpPr>
          <p:nvPr/>
        </p:nvSpPr>
        <p:spPr bwMode="auto">
          <a:xfrm>
            <a:off x="1447800" y="457200"/>
            <a:ext cx="1895475"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الذبائح</a:t>
            </a:r>
          </a:p>
          <a:p>
            <a:pPr algn="ctr" defTabSz="914400" fontAlgn="base">
              <a:spcBef>
                <a:spcPct val="50000"/>
              </a:spcBef>
              <a:spcAft>
                <a:spcPct val="0"/>
              </a:spcAft>
              <a:defRPr/>
            </a:pPr>
            <a:r>
              <a:rPr lang="en-US" sz="2800" b="1" dirty="0">
                <a:solidFill>
                  <a:srgbClr val="FFFFFF"/>
                </a:solidFill>
                <a:latin typeface="Arial"/>
                <a:ea typeface="Times New Roman" pitchFamily="-111" charset="0"/>
                <a:cs typeface="Arial"/>
              </a:rPr>
              <a:t> </a:t>
            </a:r>
            <a:r>
              <a:rPr lang="ar-JO" sz="2800" b="1" dirty="0">
                <a:solidFill>
                  <a:srgbClr val="FFFFFF"/>
                </a:solidFill>
                <a:latin typeface="Arial"/>
                <a:ea typeface="Times New Roman" pitchFamily="-111" charset="0"/>
                <a:cs typeface="Arial"/>
              </a:rPr>
              <a:t>1- 7</a:t>
            </a:r>
            <a:endParaRPr lang="en-US" sz="2800" b="1" dirty="0">
              <a:solidFill>
                <a:srgbClr val="FFFFFF"/>
              </a:solidFill>
              <a:latin typeface="Arial"/>
              <a:ea typeface="Times New Roman" pitchFamily="-111" charset="0"/>
              <a:cs typeface="Arial"/>
            </a:endParaRPr>
          </a:p>
        </p:txBody>
      </p:sp>
      <p:sp>
        <p:nvSpPr>
          <p:cNvPr id="156677"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nvGrpSpPr>
          <p:cNvPr id="250886" name="Group 6"/>
          <p:cNvGrpSpPr>
            <a:grpSpLocks/>
          </p:cNvGrpSpPr>
          <p:nvPr/>
        </p:nvGrpSpPr>
        <p:grpSpPr bwMode="auto">
          <a:xfrm>
            <a:off x="3819525" y="4905375"/>
            <a:ext cx="76200" cy="1371600"/>
            <a:chOff x="2352" y="3120"/>
            <a:chExt cx="48" cy="864"/>
          </a:xfrm>
        </p:grpSpPr>
        <p:sp>
          <p:nvSpPr>
            <p:cNvPr id="156679"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nvGrpSpPr>
            <p:cNvPr id="250913" name="Group 8"/>
            <p:cNvGrpSpPr>
              <a:grpSpLocks/>
            </p:cNvGrpSpPr>
            <p:nvPr/>
          </p:nvGrpSpPr>
          <p:grpSpPr bwMode="auto">
            <a:xfrm>
              <a:off x="2352" y="3120"/>
              <a:ext cx="48" cy="432"/>
              <a:chOff x="2016" y="3120"/>
              <a:chExt cx="0" cy="864"/>
            </a:xfrm>
          </p:grpSpPr>
          <p:sp>
            <p:nvSpPr>
              <p:cNvPr id="156681"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82"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grpSp>
      <p:sp>
        <p:nvSpPr>
          <p:cNvPr id="156683"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84" name="Text Box 12"/>
          <p:cNvSpPr txBox="1">
            <a:spLocks noChangeArrowheads="1"/>
          </p:cNvSpPr>
          <p:nvPr/>
        </p:nvSpPr>
        <p:spPr bwMode="auto">
          <a:xfrm>
            <a:off x="1219200" y="4953000"/>
            <a:ext cx="18954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الذبائح</a:t>
            </a:r>
            <a:endParaRPr lang="en-US" sz="2800" b="1" dirty="0">
              <a:solidFill>
                <a:srgbClr val="FFFFFF"/>
              </a:solidFill>
              <a:latin typeface="Arial"/>
              <a:ea typeface="Times New Roman" pitchFamily="-111" charset="0"/>
              <a:cs typeface="Arial"/>
            </a:endParaRPr>
          </a:p>
        </p:txBody>
      </p:sp>
      <p:sp>
        <p:nvSpPr>
          <p:cNvPr id="156685" name="Text Box 13"/>
          <p:cNvSpPr txBox="1">
            <a:spLocks noChangeArrowheads="1"/>
          </p:cNvSpPr>
          <p:nvPr/>
        </p:nvSpPr>
        <p:spPr bwMode="auto">
          <a:xfrm rot="17112393">
            <a:off x="-629443" y="2683669"/>
            <a:ext cx="394970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العبادة 1 - 3</a:t>
            </a:r>
            <a:endParaRPr lang="en-US" sz="2800" b="1" dirty="0">
              <a:solidFill>
                <a:srgbClr val="FFFFFF"/>
              </a:solidFill>
              <a:latin typeface="Arial"/>
              <a:ea typeface="Times New Roman" pitchFamily="-111" charset="0"/>
              <a:cs typeface="Arial"/>
            </a:endParaRPr>
          </a:p>
        </p:txBody>
      </p:sp>
      <p:sp>
        <p:nvSpPr>
          <p:cNvPr id="156686" name="Text Box 14"/>
          <p:cNvSpPr txBox="1">
            <a:spLocks noChangeArrowheads="1"/>
          </p:cNvSpPr>
          <p:nvPr/>
        </p:nvSpPr>
        <p:spPr bwMode="auto">
          <a:xfrm rot="17082697">
            <a:off x="10319" y="2815432"/>
            <a:ext cx="38195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التجديد 4 – 6: 7</a:t>
            </a:r>
            <a:endParaRPr lang="en-US" sz="2800" b="1" dirty="0">
              <a:solidFill>
                <a:srgbClr val="FFFFFF"/>
              </a:solidFill>
              <a:latin typeface="Arial"/>
              <a:ea typeface="Times New Roman" pitchFamily="-111" charset="0"/>
              <a:cs typeface="Arial"/>
            </a:endParaRPr>
          </a:p>
        </p:txBody>
      </p:sp>
      <p:sp>
        <p:nvSpPr>
          <p:cNvPr id="156687" name="Text Box 15"/>
          <p:cNvSpPr txBox="1">
            <a:spLocks noChangeArrowheads="1"/>
          </p:cNvSpPr>
          <p:nvPr/>
        </p:nvSpPr>
        <p:spPr bwMode="auto">
          <a:xfrm rot="17108616">
            <a:off x="525462" y="2570163"/>
            <a:ext cx="4195763"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التوجيهات 6: 8 – 7: 38</a:t>
            </a:r>
            <a:endParaRPr lang="en-US" sz="2800" b="1" dirty="0">
              <a:solidFill>
                <a:srgbClr val="FFFFFF"/>
              </a:solidFill>
              <a:latin typeface="Arial"/>
              <a:ea typeface="Times New Roman" pitchFamily="-111" charset="0"/>
              <a:cs typeface="Arial"/>
            </a:endParaRPr>
          </a:p>
        </p:txBody>
      </p:sp>
      <p:sp>
        <p:nvSpPr>
          <p:cNvPr id="156688" name="Text Box 16"/>
          <p:cNvSpPr txBox="1">
            <a:spLocks noChangeArrowheads="1"/>
          </p:cNvSpPr>
          <p:nvPr/>
        </p:nvSpPr>
        <p:spPr bwMode="auto">
          <a:xfrm rot="17096383">
            <a:off x="1844675" y="3187700"/>
            <a:ext cx="3963988"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المنجّس 10</a:t>
            </a:r>
            <a:endParaRPr lang="en-US" sz="2800" b="1" dirty="0">
              <a:solidFill>
                <a:srgbClr val="FFFFFF"/>
              </a:solidFill>
              <a:latin typeface="Arial"/>
              <a:ea typeface="Times New Roman" pitchFamily="-111" charset="0"/>
              <a:cs typeface="Arial"/>
            </a:endParaRPr>
          </a:p>
        </p:txBody>
      </p:sp>
      <p:sp>
        <p:nvSpPr>
          <p:cNvPr id="156689" name="Line 17"/>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0" name="Line 18"/>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1" name="Line 19"/>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2" name="Line 20"/>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3" name="Line 21"/>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4" name="Line 22"/>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5" name="Line 23"/>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6" name="Line 24"/>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7" name="Line 25"/>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8" name="Line 26"/>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9" name="Line 27"/>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700" name="Line 28"/>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701" name="Rectangle 29"/>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6702" name="Rectangle 30"/>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6703" name="Text Box 31"/>
          <p:cNvSpPr txBox="1">
            <a:spLocks noChangeArrowheads="1"/>
          </p:cNvSpPr>
          <p:nvPr/>
        </p:nvSpPr>
        <p:spPr bwMode="auto">
          <a:xfrm>
            <a:off x="838200" y="5638800"/>
            <a:ext cx="2514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العبادة</a:t>
            </a:r>
            <a:endParaRPr lang="en-US" sz="2800" b="1" dirty="0">
              <a:solidFill>
                <a:srgbClr val="FFFFFF"/>
              </a:solidFill>
              <a:latin typeface="Arial"/>
              <a:ea typeface="Times New Roman" pitchFamily="-111" charset="0"/>
              <a:cs typeface="Arial"/>
            </a:endParaRPr>
          </a:p>
        </p:txBody>
      </p:sp>
      <p:sp>
        <p:nvSpPr>
          <p:cNvPr id="156704" name="Text Box 32"/>
          <p:cNvSpPr txBox="1">
            <a:spLocks noChangeArrowheads="1"/>
          </p:cNvSpPr>
          <p:nvPr/>
        </p:nvSpPr>
        <p:spPr bwMode="auto">
          <a:xfrm>
            <a:off x="3124200" y="457200"/>
            <a:ext cx="1895475"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الكهنة</a:t>
            </a:r>
          </a:p>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 8- 10</a:t>
            </a:r>
            <a:endParaRPr lang="en-US" sz="2800" b="1" dirty="0">
              <a:solidFill>
                <a:srgbClr val="FFFFFF"/>
              </a:solidFill>
              <a:latin typeface="Arial"/>
              <a:ea typeface="Times New Roman" pitchFamily="-111" charset="0"/>
              <a:cs typeface="Arial"/>
            </a:endParaRPr>
          </a:p>
        </p:txBody>
      </p:sp>
      <p:sp>
        <p:nvSpPr>
          <p:cNvPr id="156705" name="Line 33"/>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706" name="Text Box 34"/>
          <p:cNvSpPr txBox="1">
            <a:spLocks noChangeArrowheads="1"/>
          </p:cNvSpPr>
          <p:nvPr/>
        </p:nvSpPr>
        <p:spPr bwMode="auto">
          <a:xfrm rot="17121546">
            <a:off x="1142207" y="3244056"/>
            <a:ext cx="38417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الاستهلال 8 - 9</a:t>
            </a:r>
            <a:endParaRPr lang="en-US" sz="2800" b="1" dirty="0">
              <a:solidFill>
                <a:srgbClr val="FFFFFF"/>
              </a:solidFill>
              <a:latin typeface="Arial"/>
              <a:ea typeface="Times New Roman" pitchFamily="-111" charset="0"/>
              <a:cs typeface="Arial"/>
            </a:endParaRPr>
          </a:p>
        </p:txBody>
      </p:sp>
      <p:sp>
        <p:nvSpPr>
          <p:cNvPr id="250911" name="Text Box 35"/>
          <p:cNvSpPr txBox="1">
            <a:spLocks noChangeArrowheads="1"/>
          </p:cNvSpPr>
          <p:nvPr/>
        </p:nvSpPr>
        <p:spPr bwMode="auto">
          <a:xfrm>
            <a:off x="8374063"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charset="0"/>
                <a:cs typeface="Arial" charset="0"/>
              </a:rPr>
              <a:t>124</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1639071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6704"/>
                                        </p:tgtEl>
                                        <p:attrNameLst>
                                          <p:attrName>style.visibility</p:attrName>
                                        </p:attrNameLst>
                                      </p:cBhvr>
                                      <p:to>
                                        <p:strVal val="visible"/>
                                      </p:to>
                                    </p:set>
                                    <p:animEffect transition="in" filter="dissolve">
                                      <p:cBhvr>
                                        <p:cTn id="7" dur="500"/>
                                        <p:tgtEl>
                                          <p:spTgt spid="156704"/>
                                        </p:tgtEl>
                                      </p:cBhvr>
                                    </p:animEffect>
                                  </p:childTnLst>
                                </p:cTn>
                              </p:par>
                            </p:childTnLst>
                          </p:cTn>
                        </p:par>
                        <p:par>
                          <p:cTn id="8" fill="hold" nodeType="afterGroup">
                            <p:stCondLst>
                              <p:cond delay="1500"/>
                            </p:stCondLst>
                            <p:childTnLst>
                              <p:par>
                                <p:cTn id="9" presetID="9" presetClass="entr" presetSubtype="0" fill="hold" grpId="0" nodeType="afterEffect">
                                  <p:stCondLst>
                                    <p:cond delay="2000"/>
                                  </p:stCondLst>
                                  <p:childTnLst>
                                    <p:set>
                                      <p:cBhvr>
                                        <p:cTn id="10" dur="1" fill="hold">
                                          <p:stCondLst>
                                            <p:cond delay="0"/>
                                          </p:stCondLst>
                                        </p:cTn>
                                        <p:tgtEl>
                                          <p:spTgt spid="156706"/>
                                        </p:tgtEl>
                                        <p:attrNameLst>
                                          <p:attrName>style.visibility</p:attrName>
                                        </p:attrNameLst>
                                      </p:cBhvr>
                                      <p:to>
                                        <p:strVal val="visible"/>
                                      </p:to>
                                    </p:set>
                                    <p:animEffect transition="in" filter="dissolve">
                                      <p:cBhvr>
                                        <p:cTn id="11" dur="500"/>
                                        <p:tgtEl>
                                          <p:spTgt spid="156706"/>
                                        </p:tgtEl>
                                      </p:cBhvr>
                                    </p:animEffect>
                                  </p:childTnLst>
                                </p:cTn>
                              </p:par>
                            </p:childTnLst>
                          </p:cTn>
                        </p:par>
                        <p:par>
                          <p:cTn id="12" fill="hold" nodeType="afterGroup">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156688"/>
                                        </p:tgtEl>
                                        <p:attrNameLst>
                                          <p:attrName>style.visibility</p:attrName>
                                        </p:attrNameLst>
                                      </p:cBhvr>
                                      <p:to>
                                        <p:strVal val="visible"/>
                                      </p:to>
                                    </p:set>
                                    <p:animEffect transition="in" filter="dissolve">
                                      <p:cBhvr>
                                        <p:cTn id="15" dur="500"/>
                                        <p:tgtEl>
                                          <p:spTgt spid="156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8" grpId="0" autoUpdateAnimBg="0"/>
      <p:bldP spid="156704" grpId="0" autoUpdateAnimBg="0"/>
      <p:bldP spid="15670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Rectangle 5"/>
          <p:cNvSpPr>
            <a:spLocks noGrp="1" noChangeArrowheads="1"/>
          </p:cNvSpPr>
          <p:nvPr>
            <p:ph type="title" idx="4294967295"/>
          </p:nvPr>
        </p:nvSpPr>
        <p:spPr>
          <a:xfrm>
            <a:off x="0" y="44624"/>
            <a:ext cx="9144000" cy="707886"/>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lang="ar-JO" sz="4000" b="1" dirty="0">
                <a:solidFill>
                  <a:schemeClr val="bg1"/>
                </a:solidFill>
              </a:rPr>
              <a:t>بدأ الكهنوت</a:t>
            </a:r>
            <a:endParaRPr lang="en-US" sz="4000" b="1" dirty="0">
              <a:solidFill>
                <a:schemeClr val="bg1"/>
              </a:solidFill>
            </a:endParaRPr>
          </a:p>
        </p:txBody>
      </p:sp>
      <p:sp>
        <p:nvSpPr>
          <p:cNvPr id="6" name="Text Box 9"/>
          <p:cNvSpPr txBox="1">
            <a:spLocks noChangeArrowheads="1"/>
          </p:cNvSpPr>
          <p:nvPr/>
        </p:nvSpPr>
        <p:spPr bwMode="auto">
          <a:xfrm>
            <a:off x="8284776" y="76200"/>
            <a:ext cx="704039" cy="461665"/>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ar-JO" sz="2400" b="1" kern="0" dirty="0">
                <a:solidFill>
                  <a:srgbClr val="FFFFFF"/>
                </a:solidFill>
                <a:effectLst>
                  <a:outerShdw blurRad="38100" dist="38100" dir="2700000" algn="tl">
                    <a:srgbClr val="000000"/>
                  </a:outerShdw>
                </a:effectLst>
                <a:latin typeface="Arial" charset="0"/>
              </a:rPr>
              <a:t>125</a:t>
            </a:r>
            <a:endParaRPr lang="en-US" sz="2400" b="1" kern="0" dirty="0">
              <a:solidFill>
                <a:srgbClr val="FFFFFF"/>
              </a:solidFill>
              <a:effectLst>
                <a:outerShdw blurRad="38100" dist="38100" dir="2700000" algn="tl">
                  <a:srgbClr val="000000"/>
                </a:outerShdw>
              </a:effectLst>
              <a:latin typeface="Arial" charset="0"/>
            </a:endParaRPr>
          </a:p>
        </p:txBody>
      </p:sp>
      <p:pic>
        <p:nvPicPr>
          <p:cNvPr id="2" name="Picture 1"/>
          <p:cNvPicPr>
            <a:picLocks noChangeAspect="1"/>
          </p:cNvPicPr>
          <p:nvPr/>
        </p:nvPicPr>
        <p:blipFill>
          <a:blip r:embed="rId3"/>
          <a:stretch>
            <a:fillRect/>
          </a:stretch>
        </p:blipFill>
        <p:spPr>
          <a:xfrm>
            <a:off x="12738" y="764704"/>
            <a:ext cx="9131261" cy="4565631"/>
          </a:xfrm>
          <a:prstGeom prst="rect">
            <a:avLst/>
          </a:prstGeom>
        </p:spPr>
      </p:pic>
      <p:sp>
        <p:nvSpPr>
          <p:cNvPr id="157699" name="Text Box 3"/>
          <p:cNvSpPr txBox="1">
            <a:spLocks noChangeArrowheads="1"/>
          </p:cNvSpPr>
          <p:nvPr/>
        </p:nvSpPr>
        <p:spPr bwMode="auto">
          <a:xfrm>
            <a:off x="0" y="5301208"/>
            <a:ext cx="9144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400" b="1" dirty="0">
                <a:solidFill>
                  <a:srgbClr val="FFFFFF"/>
                </a:solidFill>
                <a:latin typeface="Arial"/>
                <a:ea typeface="Times New Roman" pitchFamily="-111" charset="0"/>
                <a:cs typeface="Arial"/>
              </a:rPr>
              <a:t>"ثُمَّ قَدَّمَ مُوسَى بَنِي هَارُونَ</a:t>
            </a:r>
          </a:p>
          <a:p>
            <a:pPr algn="ctr" defTabSz="914400" fontAlgn="base">
              <a:spcBef>
                <a:spcPct val="50000"/>
              </a:spcBef>
              <a:spcAft>
                <a:spcPct val="0"/>
              </a:spcAft>
              <a:defRPr/>
            </a:pPr>
            <a:r>
              <a:rPr lang="ar-JO" sz="2400" b="1" dirty="0">
                <a:solidFill>
                  <a:srgbClr val="FFFFFF"/>
                </a:solidFill>
                <a:latin typeface="Arial"/>
                <a:ea typeface="Times New Roman" pitchFamily="-111" charset="0"/>
                <a:cs typeface="Arial"/>
              </a:rPr>
              <a:t> وَأَلْبَسَهُمْ أَقْمِصَةً وَنَطَّقَهُمْ بِمَنَاطِقَ وَشَدَّ لَهُمْ قَلَانِسَ،</a:t>
            </a:r>
          </a:p>
          <a:p>
            <a:pPr algn="ctr" defTabSz="914400" fontAlgn="base">
              <a:spcBef>
                <a:spcPct val="50000"/>
              </a:spcBef>
              <a:spcAft>
                <a:spcPct val="0"/>
              </a:spcAft>
              <a:defRPr/>
            </a:pPr>
            <a:r>
              <a:rPr lang="ar-JO" sz="2400" b="1" dirty="0">
                <a:solidFill>
                  <a:srgbClr val="FFFFFF"/>
                </a:solidFill>
                <a:latin typeface="Arial"/>
                <a:ea typeface="Times New Roman" pitchFamily="-111" charset="0"/>
                <a:cs typeface="Arial"/>
              </a:rPr>
              <a:t> كَمَا أَمَرَ ٱلرَّبُّ مُوسَى." (لاويين 8: 13)</a:t>
            </a:r>
            <a:endParaRPr lang="en-US" sz="2400" b="1" dirty="0">
              <a:solidFill>
                <a:srgbClr val="FFFFFF"/>
              </a:solidFill>
              <a:latin typeface="Arial"/>
              <a:ea typeface="Times New Roman" pitchFamily="-111" charset="0"/>
              <a:cs typeface="Arial"/>
            </a:endParaRPr>
          </a:p>
        </p:txBody>
      </p:sp>
    </p:spTree>
    <p:extLst>
      <p:ext uri="{BB962C8B-B14F-4D97-AF65-F5344CB8AC3E}">
        <p14:creationId xmlns:p14="http://schemas.microsoft.com/office/powerpoint/2010/main" val="1784693054"/>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٩</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993376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pic>
        <p:nvPicPr>
          <p:cNvPr id="252930" name="Picture 9" descr="high prie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48225" y="0"/>
            <a:ext cx="4371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1" name="Rectangle 8"/>
          <p:cNvSpPr>
            <a:spLocks noGrp="1" noChangeArrowheads="1"/>
          </p:cNvSpPr>
          <p:nvPr>
            <p:ph type="title"/>
          </p:nvPr>
        </p:nvSpPr>
        <p:spPr>
          <a:xfrm>
            <a:off x="0" y="0"/>
            <a:ext cx="6248400" cy="1600200"/>
          </a:xfrm>
          <a:solidFill>
            <a:srgbClr val="000000"/>
          </a:solidFill>
        </p:spPr>
        <p:txBody>
          <a:bodyPr/>
          <a:lstStyle/>
          <a:p>
            <a:pPr eaLnBrk="1" hangingPunct="1"/>
            <a:r>
              <a:rPr kumimoji="1" lang="ar-JO" sz="4000" b="1" dirty="0">
                <a:solidFill>
                  <a:srgbClr val="FFFFFF"/>
                </a:solidFill>
                <a:effectLst/>
                <a:latin typeface="Arial" panose="020B0604020202020204" pitchFamily="34" charset="0"/>
                <a:ea typeface="ＭＳ Ｐゴシック" charset="0"/>
                <a:cs typeface="Arial" panose="020B0604020202020204" pitchFamily="34" charset="0"/>
              </a:rPr>
              <a:t>رسامة هرون وأبنائه</a:t>
            </a:r>
            <a:br>
              <a:rPr kumimoji="1" lang="ar-JO" sz="4000" b="1" dirty="0">
                <a:solidFill>
                  <a:srgbClr val="FFFFFF"/>
                </a:solidFill>
                <a:effectLst/>
                <a:latin typeface="Arial" panose="020B0604020202020204" pitchFamily="34" charset="0"/>
                <a:ea typeface="ＭＳ Ｐゴシック" charset="0"/>
                <a:cs typeface="Arial" panose="020B0604020202020204" pitchFamily="34" charset="0"/>
              </a:rPr>
            </a:br>
            <a:r>
              <a:rPr kumimoji="1" lang="ar-JO" sz="4000" b="1" dirty="0">
                <a:solidFill>
                  <a:srgbClr val="FFFFFF"/>
                </a:solidFill>
                <a:effectLst/>
                <a:latin typeface="Arial" panose="020B0604020202020204" pitchFamily="34" charset="0"/>
                <a:ea typeface="ＭＳ Ｐゴシック" charset="0"/>
                <a:cs typeface="Arial" panose="020B0604020202020204" pitchFamily="34" charset="0"/>
              </a:rPr>
              <a:t>كهنة</a:t>
            </a:r>
            <a:endParaRPr kumimoji="1" lang="en-US" sz="40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66571" name="Rectangle 11"/>
          <p:cNvSpPr>
            <a:spLocks noChangeArrowheads="1"/>
          </p:cNvSpPr>
          <p:nvPr/>
        </p:nvSpPr>
        <p:spPr bwMode="auto">
          <a:xfrm>
            <a:off x="117475" y="6096000"/>
            <a:ext cx="3733800" cy="762000"/>
          </a:xfrm>
          <a:prstGeom prst="rect">
            <a:avLst/>
          </a:prstGeom>
          <a:noFill/>
          <a:ln w="9525">
            <a:noFill/>
            <a:miter lim="800000"/>
            <a:headEnd/>
            <a:tailEnd/>
          </a:ln>
          <a:effectLst/>
        </p:spPr>
        <p:txBody>
          <a:bodyPr anchor="ctr"/>
          <a:lstStyle/>
          <a:p>
            <a:pPr defTabSz="914400" fontAlgn="base">
              <a:spcBef>
                <a:spcPct val="0"/>
              </a:spcBef>
              <a:spcAft>
                <a:spcPct val="0"/>
              </a:spcAft>
              <a:defRPr/>
            </a:pPr>
            <a:r>
              <a:rPr lang="ar-JO" sz="3600" b="1" i="1" dirty="0">
                <a:solidFill>
                  <a:srgbClr val="FFFFFF"/>
                </a:solidFill>
                <a:effectLst>
                  <a:outerShdw blurRad="38100" dist="38100" dir="2700000" algn="tl">
                    <a:srgbClr val="000000"/>
                  </a:outerShdw>
                </a:effectLst>
                <a:latin typeface="Arial" charset="0"/>
                <a:ea typeface="ＭＳ Ｐゴシック" charset="0"/>
                <a:cs typeface="Times New Roman" charset="0"/>
              </a:rPr>
              <a:t>لاوِيّين 8 - 10</a:t>
            </a:r>
            <a:endParaRPr lang="en-US" sz="3600" b="1" i="1" dirty="0">
              <a:solidFill>
                <a:srgbClr val="FFFFFF"/>
              </a:solidFill>
              <a:effectLst>
                <a:outerShdw blurRad="38100" dist="38100" dir="2700000" algn="tl">
                  <a:srgbClr val="000000"/>
                </a:outerShd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4149404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ar-JO" sz="3600" b="1" dirty="0">
                <a:solidFill>
                  <a:schemeClr val="tx1"/>
                </a:solidFill>
                <a:latin typeface="Arial" charset="0"/>
                <a:ea typeface="ＭＳ Ｐゴシック" charset="0"/>
              </a:rPr>
              <a:t>تباين اللاويين والكهنة</a:t>
            </a:r>
            <a:endParaRPr lang="en-US" sz="3600" b="1" dirty="0">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400" b="1" dirty="0">
                <a:solidFill>
                  <a:srgbClr val="CBCBCB"/>
                </a:solidFill>
                <a:latin typeface="Arial" charset="0"/>
              </a:rPr>
              <a:t>132</a:t>
            </a:r>
            <a:endParaRPr lang="en-US" sz="2400" b="1" dirty="0">
              <a:solidFill>
                <a:srgbClr val="CBCBCB"/>
              </a:solidFill>
              <a:latin typeface="Arial" charset="0"/>
            </a:endParaRP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nvGrpSpPr>
          <p:cNvPr id="2" name="Group 48"/>
          <p:cNvGrpSpPr>
            <a:grpSpLocks/>
          </p:cNvGrpSpPr>
          <p:nvPr/>
        </p:nvGrpSpPr>
        <p:grpSpPr bwMode="auto">
          <a:xfrm>
            <a:off x="4343400" y="4267200"/>
            <a:ext cx="1279525"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3" name="Group 49"/>
          <p:cNvGrpSpPr>
            <a:grpSpLocks/>
          </p:cNvGrpSpPr>
          <p:nvPr/>
        </p:nvGrpSpPr>
        <p:grpSpPr bwMode="auto">
          <a:xfrm>
            <a:off x="4343400" y="5272088"/>
            <a:ext cx="1371600"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19495" name="Text Box 39"/>
          <p:cNvSpPr txBox="1">
            <a:spLocks noChangeArrowheads="1"/>
          </p:cNvSpPr>
          <p:nvPr/>
        </p:nvSpPr>
        <p:spPr bwMode="auto">
          <a:xfrm>
            <a:off x="4594604" y="1295400"/>
            <a:ext cx="8739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FFFFFF"/>
                </a:solidFill>
                <a:latin typeface="Arial Black" panose="020B0A04020102020204" pitchFamily="34" charset="0"/>
                <a:cs typeface="Arial" panose="020B0604020202020204" pitchFamily="34" charset="0"/>
              </a:rPr>
              <a:t>إبراهيم</a:t>
            </a:r>
            <a:endParaRPr lang="en-US" sz="2400" b="1" dirty="0">
              <a:solidFill>
                <a:srgbClr val="FFFFFF"/>
              </a:solidFill>
              <a:latin typeface="Arial Black" panose="020B0A04020102020204" pitchFamily="34" charset="0"/>
              <a:cs typeface="Arial" panose="020B0604020202020204" pitchFamily="34" charset="0"/>
            </a:endParaRPr>
          </a:p>
        </p:txBody>
      </p:sp>
      <p:sp>
        <p:nvSpPr>
          <p:cNvPr id="19496" name="Text Box 40"/>
          <p:cNvSpPr txBox="1">
            <a:spLocks noChangeArrowheads="1"/>
          </p:cNvSpPr>
          <p:nvPr/>
        </p:nvSpPr>
        <p:spPr bwMode="auto">
          <a:xfrm>
            <a:off x="4573575" y="2182813"/>
            <a:ext cx="7906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إسحق</a:t>
            </a:r>
            <a:endParaRPr lang="en-US" sz="2400" b="1" dirty="0">
              <a:solidFill>
                <a:srgbClr val="FFFFFF"/>
              </a:solidFill>
              <a:latin typeface="Arial" panose="020B0604020202020204" pitchFamily="34" charset="0"/>
              <a:cs typeface="Arial" panose="020B0604020202020204" pitchFamily="34" charset="0"/>
            </a:endParaRPr>
          </a:p>
        </p:txBody>
      </p:sp>
      <p:sp>
        <p:nvSpPr>
          <p:cNvPr id="19499" name="Text Box 43"/>
          <p:cNvSpPr txBox="1">
            <a:spLocks noChangeArrowheads="1"/>
          </p:cNvSpPr>
          <p:nvPr/>
        </p:nvSpPr>
        <p:spPr bwMode="auto">
          <a:xfrm>
            <a:off x="4612352" y="2895600"/>
            <a:ext cx="8146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يعقوب</a:t>
            </a:r>
            <a:endParaRPr lang="en-US" sz="2400" b="1" dirty="0">
              <a:solidFill>
                <a:srgbClr val="FFFFFF"/>
              </a:solidFill>
              <a:latin typeface="Arial" panose="020B0604020202020204" pitchFamily="34" charset="0"/>
              <a:cs typeface="Arial" panose="020B0604020202020204" pitchFamily="34" charset="0"/>
            </a:endParaRPr>
          </a:p>
        </p:txBody>
      </p:sp>
      <p:sp>
        <p:nvSpPr>
          <p:cNvPr id="19500" name="Text Box 44"/>
          <p:cNvSpPr txBox="1">
            <a:spLocks noChangeArrowheads="1"/>
          </p:cNvSpPr>
          <p:nvPr/>
        </p:nvSpPr>
        <p:spPr bwMode="auto">
          <a:xfrm>
            <a:off x="1" y="3733800"/>
            <a:ext cx="7439024"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lang="ar-JO" sz="2200" b="1" dirty="0">
                <a:solidFill>
                  <a:srgbClr val="FFFFFF"/>
                </a:solidFill>
                <a:latin typeface="Arial" panose="020B0604020202020204" pitchFamily="34" charset="0"/>
                <a:cs typeface="Arial" panose="020B0604020202020204" pitchFamily="34" charset="0"/>
              </a:rPr>
              <a:t>12 أبنًا: رأوبين – شمعون – لاوي – يهوذا – الخ.</a:t>
            </a:r>
            <a:endParaRPr lang="en-US" sz="2200" b="1" dirty="0">
              <a:solidFill>
                <a:srgbClr val="FFFFFF"/>
              </a:solidFill>
              <a:latin typeface="Arial" panose="020B0604020202020204" pitchFamily="34" charset="0"/>
              <a:cs typeface="Arial" panose="020B0604020202020204" pitchFamily="34" charset="0"/>
            </a:endParaRPr>
          </a:p>
        </p:txBody>
      </p:sp>
      <p:sp>
        <p:nvSpPr>
          <p:cNvPr id="19501" name="Text Box 45"/>
          <p:cNvSpPr txBox="1">
            <a:spLocks noChangeArrowheads="1"/>
          </p:cNvSpPr>
          <p:nvPr/>
        </p:nvSpPr>
        <p:spPr bwMode="auto">
          <a:xfrm>
            <a:off x="2438399" y="4724400"/>
            <a:ext cx="355282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كل النسل الآخر  </a:t>
            </a:r>
            <a:r>
              <a:rPr lang="en-US" sz="2400" dirty="0">
                <a:solidFill>
                  <a:srgbClr val="FFFFFF"/>
                </a:solidFill>
                <a:latin typeface="Arial Black" charset="0"/>
              </a:rPr>
              <a:t>	</a:t>
            </a:r>
            <a:r>
              <a:rPr lang="ar-JO" sz="2400" dirty="0">
                <a:solidFill>
                  <a:srgbClr val="FFFFFF"/>
                </a:solidFill>
                <a:latin typeface="Arial Black" charset="0"/>
              </a:rPr>
              <a:t>   </a:t>
            </a:r>
            <a:r>
              <a:rPr lang="ar-JO" sz="2400" b="1" dirty="0">
                <a:solidFill>
                  <a:srgbClr val="FFFFFF"/>
                </a:solidFill>
                <a:latin typeface="Arial" panose="020B0604020202020204" pitchFamily="34" charset="0"/>
                <a:cs typeface="Arial" panose="020B0604020202020204" pitchFamily="34" charset="0"/>
              </a:rPr>
              <a:t>هرون        </a:t>
            </a:r>
            <a:endParaRPr lang="en-US" sz="2400" b="1" dirty="0">
              <a:solidFill>
                <a:srgbClr val="FFFFFF"/>
              </a:solidFill>
              <a:latin typeface="Arial Black" charset="0"/>
            </a:endParaRPr>
          </a:p>
        </p:txBody>
      </p:sp>
      <p:sp>
        <p:nvSpPr>
          <p:cNvPr id="19502" name="Text Box 46"/>
          <p:cNvSpPr txBox="1">
            <a:spLocks noChangeArrowheads="1"/>
          </p:cNvSpPr>
          <p:nvPr/>
        </p:nvSpPr>
        <p:spPr bwMode="auto">
          <a:xfrm>
            <a:off x="3352800" y="5516563"/>
            <a:ext cx="368081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لاويين   </a:t>
            </a:r>
            <a:r>
              <a:rPr lang="en-US" sz="2400" dirty="0">
                <a:solidFill>
                  <a:srgbClr val="FFFFFF"/>
                </a:solidFill>
                <a:latin typeface="Arial Black" charset="0"/>
              </a:rPr>
              <a:t>	</a:t>
            </a:r>
            <a:r>
              <a:rPr lang="ar-JO" sz="2400" b="1" dirty="0">
                <a:solidFill>
                  <a:srgbClr val="FFFFFF"/>
                </a:solidFill>
                <a:latin typeface="Arial" panose="020B0604020202020204" pitchFamily="34" charset="0"/>
                <a:cs typeface="Arial" panose="020B0604020202020204" pitchFamily="34" charset="0"/>
              </a:rPr>
              <a:t>كهنة            </a:t>
            </a:r>
            <a:endParaRPr lang="en-US" sz="2400" b="1" dirty="0">
              <a:solidFill>
                <a:srgbClr val="FFFFFF"/>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pPr>
            <a:r>
              <a:rPr lang="ar-JO" sz="1800" dirty="0">
                <a:solidFill>
                  <a:srgbClr val="FFFFFF"/>
                </a:solidFill>
                <a:latin typeface="Arial" panose="020B0604020202020204" pitchFamily="34" charset="0"/>
                <a:cs typeface="Arial" panose="020B0604020202020204" pitchFamily="34" charset="0"/>
              </a:rPr>
              <a:t>أنظر عرض رقم 171أ</a:t>
            </a:r>
            <a:r>
              <a:rPr lang="en-US" sz="1800" dirty="0">
                <a:solidFill>
                  <a:srgbClr val="FFFFFF"/>
                </a:solidFill>
                <a:latin typeface="Arial Black" charset="0"/>
              </a:rPr>
              <a:t>	</a:t>
            </a:r>
            <a:r>
              <a:rPr lang="ar-JO" sz="1800" dirty="0">
                <a:solidFill>
                  <a:srgbClr val="FFFFFF"/>
                </a:solidFill>
                <a:latin typeface="Arial" panose="020B0604020202020204" pitchFamily="34" charset="0"/>
                <a:cs typeface="Arial" panose="020B0604020202020204" pitchFamily="34" charset="0"/>
              </a:rPr>
              <a:t>أنظر عرض رقم 202</a:t>
            </a:r>
            <a:endParaRPr lang="en-US" sz="1800" dirty="0">
              <a:solidFill>
                <a:srgbClr val="FFFFFF"/>
              </a:solidFill>
              <a:latin typeface="Times New Roman"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73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ar-JO" altLang="zh-CN" sz="3600" b="1" dirty="0">
                <a:solidFill>
                  <a:srgbClr val="FFFFFF"/>
                </a:solidFill>
                <a:latin typeface="Arial" charset="0"/>
                <a:ea typeface="ＭＳ Ｐゴシック" charset="0"/>
              </a:rPr>
              <a:t>تباين اللاويين والكهنة</a:t>
            </a:r>
            <a:endParaRPr lang="en-US" sz="3600" b="1" dirty="0">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400" b="1" dirty="0">
                <a:solidFill>
                  <a:srgbClr val="CBCBCB"/>
                </a:solidFill>
                <a:latin typeface="Arial" charset="0"/>
              </a:rPr>
              <a:t>132</a:t>
            </a:r>
            <a:endParaRPr lang="en-US" sz="2400" b="1" dirty="0">
              <a:solidFill>
                <a:srgbClr val="CBCBCB"/>
              </a:solidFill>
              <a:latin typeface="Arial" charset="0"/>
            </a:endParaRP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400" b="1" dirty="0">
                  <a:solidFill>
                    <a:srgbClr val="FFFFFF"/>
                  </a:solidFill>
                  <a:latin typeface="Arial Narrow" charset="0"/>
                  <a:ea typeface="SimSun" charset="0"/>
                  <a:cs typeface="SimSun" charset="0"/>
                </a:rPr>
                <a:t> </a:t>
              </a:r>
              <a:r>
                <a:rPr lang="ar-JO" altLang="zh-CN" sz="2400" b="1" dirty="0">
                  <a:solidFill>
                    <a:srgbClr val="FFFFFF"/>
                  </a:solidFill>
                  <a:latin typeface="Arial Narrow" charset="0"/>
                  <a:ea typeface="SimSun" charset="0"/>
                  <a:cs typeface="SimSun" charset="0"/>
                </a:rPr>
                <a:t>من سلالة...</a:t>
              </a:r>
              <a:endParaRPr lang="en-US" altLang="zh-CN" sz="2400" dirty="0">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dirty="0">
                  <a:solidFill>
                    <a:srgbClr val="FFFFFF"/>
                  </a:solidFill>
                  <a:latin typeface="Arial Narrow" charset="0"/>
                  <a:ea typeface="SimSun" charset="0"/>
                  <a:cs typeface="SimSun" charset="0"/>
                </a:rPr>
                <a:t> </a:t>
              </a:r>
              <a:r>
                <a:rPr lang="ar-JO" altLang="zh-CN" sz="2000" dirty="0">
                  <a:solidFill>
                    <a:srgbClr val="FFFFFF"/>
                  </a:solidFill>
                  <a:latin typeface="Arial Narrow" charset="0"/>
                  <a:ea typeface="SimSun" charset="0"/>
                  <a:cs typeface="SimSun" charset="0"/>
                </a:rPr>
                <a:t>لاوي</a:t>
              </a:r>
              <a:endParaRPr lang="en-US" altLang="zh-CN" sz="2000" dirty="0">
                <a:solidFill>
                  <a:srgbClr val="FFFFFF"/>
                </a:solidFill>
                <a:latin typeface="Arial Narrow" charset="0"/>
                <a:ea typeface="SimSun" charset="0"/>
                <a:cs typeface="SimSun" charset="0"/>
              </a:endParaRP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dirty="0">
                  <a:solidFill>
                    <a:srgbClr val="FFFFFF"/>
                  </a:solidFill>
                  <a:latin typeface="Arial Narrow" charset="0"/>
                  <a:ea typeface="SimSun" charset="0"/>
                  <a:cs typeface="SimSun" charset="0"/>
                </a:rPr>
                <a:t> </a:t>
              </a:r>
              <a:r>
                <a:rPr lang="ar-JO" altLang="zh-CN" sz="2000" dirty="0">
                  <a:solidFill>
                    <a:srgbClr val="FFFFFF"/>
                  </a:solidFill>
                  <a:latin typeface="Arial" panose="020B0604020202020204" pitchFamily="34" charset="0"/>
                  <a:ea typeface="SimSun" charset="0"/>
                  <a:cs typeface="Arial" panose="020B0604020202020204" pitchFamily="34" charset="0"/>
                </a:rPr>
                <a:t>هرون (أيضًا من نسل لاوي)</a:t>
              </a:r>
              <a:endParaRPr lang="en-US" altLang="zh-CN" sz="2000" dirty="0">
                <a:solidFill>
                  <a:srgbClr val="FFFFFF"/>
                </a:solidFill>
                <a:latin typeface="Arial" panose="020B0604020202020204" pitchFamily="34" charset="0"/>
                <a:ea typeface="SimSun" charset="0"/>
                <a:cs typeface="Arial" panose="020B0604020202020204" pitchFamily="34" charset="0"/>
              </a:endParaRP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السكّان</a:t>
              </a:r>
              <a:endParaRPr lang="en-US" altLang="zh-CN" sz="2400" dirty="0">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000" dirty="0">
                  <a:solidFill>
                    <a:srgbClr val="FFFFFF"/>
                  </a:solidFill>
                  <a:latin typeface="Arial" panose="020B0604020202020204" pitchFamily="34" charset="0"/>
                  <a:ea typeface="SimSun" charset="0"/>
                  <a:cs typeface="Arial" panose="020B0604020202020204" pitchFamily="34" charset="0"/>
                </a:rPr>
                <a:t>كثير (المجموعة الأكبر)</a:t>
              </a:r>
              <a:endParaRPr lang="en-US" altLang="zh-CN" sz="2000" dirty="0">
                <a:solidFill>
                  <a:srgbClr val="FFFFFF"/>
                </a:solidFill>
                <a:latin typeface="Arial" panose="020B0604020202020204" pitchFamily="34" charset="0"/>
                <a:ea typeface="SimSun" charset="0"/>
                <a:cs typeface="Arial" panose="020B0604020202020204" pitchFamily="34" charset="0"/>
              </a:endParaRP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000" dirty="0">
                  <a:solidFill>
                    <a:srgbClr val="FFFFFF"/>
                  </a:solidFill>
                  <a:latin typeface="Arial" panose="020B0604020202020204" pitchFamily="34" charset="0"/>
                  <a:ea typeface="SimSun" charset="0"/>
                  <a:cs typeface="Arial" panose="020B0604020202020204" pitchFamily="34" charset="0"/>
                </a:rPr>
                <a:t>قليل (مجموعة فرعية من اللاويين،</a:t>
              </a:r>
            </a:p>
            <a:p>
              <a:pPr algn="ctr" defTabSz="914400" fontAlgn="base">
                <a:spcBef>
                  <a:spcPct val="0"/>
                </a:spcBef>
                <a:spcAft>
                  <a:spcPct val="0"/>
                </a:spcAft>
              </a:pPr>
              <a:r>
                <a:rPr lang="ar-JO" altLang="zh-CN" sz="2000" dirty="0">
                  <a:solidFill>
                    <a:srgbClr val="FFFFFF"/>
                  </a:solidFill>
                  <a:latin typeface="Arial" panose="020B0604020202020204" pitchFamily="34" charset="0"/>
                  <a:ea typeface="SimSun" charset="0"/>
                  <a:cs typeface="Arial" panose="020B0604020202020204" pitchFamily="34" charset="0"/>
                </a:rPr>
                <a:t>يش 21: 4)</a:t>
              </a:r>
              <a:endParaRPr lang="en-US" altLang="zh-CN" sz="2000" dirty="0">
                <a:solidFill>
                  <a:srgbClr val="FFFFFF"/>
                </a:solidFill>
                <a:latin typeface="Arial" panose="020B0604020202020204" pitchFamily="34" charset="0"/>
                <a:ea typeface="SimSun" charset="0"/>
                <a:cs typeface="Arial" panose="020B0604020202020204" pitchFamily="34" charset="0"/>
              </a:endParaRP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الوظيفة</a:t>
              </a:r>
              <a:endParaRPr lang="en-US" altLang="zh-CN" sz="2400" dirty="0">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000" dirty="0">
                  <a:solidFill>
                    <a:srgbClr val="FFFFFF"/>
                  </a:solidFill>
                  <a:latin typeface="Arial Narrow" charset="0"/>
                  <a:ea typeface="SimSun" charset="0"/>
                  <a:cs typeface="SimSun" charset="0"/>
                </a:rPr>
                <a:t>كهنة مساعدون وإشراف على أنشطة دينية مسموح بها خارج المكان المقدس: التعليم، الترنيم، قيادة العبادة، المسؤولين، الإدارة، والقضاء وحراس الباب</a:t>
              </a:r>
              <a:endParaRPr lang="en-US" altLang="zh-CN" sz="2000" dirty="0">
                <a:solidFill>
                  <a:srgbClr val="FFFFFF"/>
                </a:solidFill>
                <a:latin typeface="Arial Narrow" charset="0"/>
                <a:ea typeface="SimSun" charset="0"/>
                <a:cs typeface="SimSun" charset="0"/>
              </a:endParaRP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000" dirty="0">
                  <a:solidFill>
                    <a:srgbClr val="FFFFFF"/>
                  </a:solidFill>
                  <a:latin typeface="Arial Narrow" charset="0"/>
                  <a:ea typeface="SimSun" charset="0"/>
                  <a:cs typeface="SimSun" charset="0"/>
                </a:rPr>
                <a:t>وسطاء بين الله وإسرائيل</a:t>
              </a:r>
              <a:endParaRPr lang="en-US" altLang="zh-CN" sz="2000" dirty="0">
                <a:solidFill>
                  <a:srgbClr val="FFFFFF"/>
                </a:solidFill>
                <a:latin typeface="Arial Narrow" charset="0"/>
                <a:ea typeface="SimSun" charset="0"/>
                <a:cs typeface="SimSun" charset="0"/>
              </a:endParaRP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000" b="1" dirty="0">
                  <a:solidFill>
                    <a:srgbClr val="FFFFFF"/>
                  </a:solidFill>
                  <a:latin typeface="Arial Narrow" charset="0"/>
                  <a:ea typeface="SimSun" charset="0"/>
                  <a:cs typeface="SimSun" charset="0"/>
                </a:rPr>
                <a:t>وظيفتهم في تقديم</a:t>
              </a:r>
            </a:p>
            <a:p>
              <a:pPr algn="ctr" defTabSz="914400" fontAlgn="base">
                <a:spcBef>
                  <a:spcPct val="0"/>
                </a:spcBef>
                <a:spcAft>
                  <a:spcPct val="0"/>
                </a:spcAft>
              </a:pPr>
              <a:r>
                <a:rPr lang="ar-JO" altLang="zh-CN" sz="2000" b="1" dirty="0">
                  <a:solidFill>
                    <a:srgbClr val="FFFFFF"/>
                  </a:solidFill>
                  <a:latin typeface="Arial Narrow" charset="0"/>
                  <a:ea typeface="SimSun" charset="0"/>
                  <a:cs typeface="SimSun" charset="0"/>
                </a:rPr>
                <a:t>القربان</a:t>
              </a:r>
              <a:endParaRPr lang="en-US" altLang="zh-CN" sz="2000" dirty="0">
                <a:solidFill>
                  <a:srgbClr val="FFFFFF"/>
                </a:solidFill>
                <a:latin typeface="Arial Narrow" charset="0"/>
                <a:ea typeface="SimSun" charset="0"/>
                <a:cs typeface="SimSun"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000" dirty="0">
                  <a:solidFill>
                    <a:srgbClr val="FFFFFF"/>
                  </a:solidFill>
                  <a:latin typeface="Arial" panose="020B0604020202020204" pitchFamily="34" charset="0"/>
                  <a:ea typeface="SimSun" charset="0"/>
                  <a:cs typeface="Arial" panose="020B0604020202020204" pitchFamily="34" charset="0"/>
                </a:rPr>
                <a:t>لم يقدموا ذبائح مع أنهم قدموا بخورًا </a:t>
              </a:r>
            </a:p>
            <a:p>
              <a:pPr algn="ctr" defTabSz="914400" fontAlgn="base">
                <a:spcBef>
                  <a:spcPct val="0"/>
                </a:spcBef>
                <a:spcAft>
                  <a:spcPct val="0"/>
                </a:spcAft>
              </a:pPr>
              <a:r>
                <a:rPr lang="ar-JO" altLang="zh-CN" sz="2000" dirty="0">
                  <a:solidFill>
                    <a:srgbClr val="FFFFFF"/>
                  </a:solidFill>
                  <a:latin typeface="Arial" panose="020B0604020202020204" pitchFamily="34" charset="0"/>
                  <a:ea typeface="SimSun" charset="0"/>
                  <a:cs typeface="Arial" panose="020B0604020202020204" pitchFamily="34" charset="0"/>
                </a:rPr>
                <a:t>(تث 33: 10 ب)</a:t>
              </a:r>
              <a:endParaRPr lang="en-US" altLang="zh-CN" sz="2000" dirty="0">
                <a:solidFill>
                  <a:srgbClr val="FFFFFF"/>
                </a:solidFill>
                <a:latin typeface="Arial" panose="020B0604020202020204" pitchFamily="34" charset="0"/>
                <a:ea typeface="SimSun" charset="0"/>
                <a:cs typeface="Arial" panose="020B0604020202020204" pitchFamily="34" charset="0"/>
              </a:endParaRP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000" dirty="0">
                  <a:solidFill>
                    <a:srgbClr val="FFFFFF"/>
                  </a:solidFill>
                  <a:latin typeface="Arial" panose="020B0604020202020204" pitchFamily="34" charset="0"/>
                  <a:ea typeface="SimSun" charset="0"/>
                  <a:cs typeface="Arial" panose="020B0604020202020204" pitchFamily="34" charset="0"/>
                </a:rPr>
                <a:t>يقدمون محرقات (تث 33: 10 ب)</a:t>
              </a:r>
              <a:endParaRPr lang="en-US" altLang="zh-CN" sz="2000" dirty="0">
                <a:solidFill>
                  <a:srgbClr val="FFFFFF"/>
                </a:solidFill>
                <a:latin typeface="Arial" panose="020B0604020202020204" pitchFamily="34" charset="0"/>
                <a:ea typeface="SimSun" charset="0"/>
                <a:cs typeface="Arial" panose="020B0604020202020204" pitchFamily="34" charset="0"/>
              </a:endParaRP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400" b="1" dirty="0">
                  <a:solidFill>
                    <a:srgbClr val="FFFFFF"/>
                  </a:solidFill>
                  <a:latin typeface="Arial Narrow" charset="0"/>
                  <a:ea typeface="SimSun" charset="0"/>
                  <a:cs typeface="SimSun" charset="0"/>
                </a:rPr>
                <a:t>موقع المسكن</a:t>
              </a:r>
              <a:endParaRPr lang="en-US" altLang="zh-CN" sz="2400" dirty="0">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000" dirty="0">
                  <a:solidFill>
                    <a:srgbClr val="FFFFFF"/>
                  </a:solidFill>
                  <a:latin typeface="Arial" panose="020B0604020202020204" pitchFamily="34" charset="0"/>
                  <a:ea typeface="SimSun" charset="0"/>
                  <a:cs typeface="Arial" panose="020B0604020202020204" pitchFamily="34" charset="0"/>
                </a:rPr>
                <a:t>شاسعة – عبر 35 مدينة بين الأسباط في الأجزاء الوسطى، والشمالية، والشرقية من إسرائيل (يش 21: 5- 7)</a:t>
              </a:r>
              <a:endParaRPr lang="en-US" altLang="zh-CN" sz="2000" dirty="0">
                <a:solidFill>
                  <a:srgbClr val="FFFFFF"/>
                </a:solidFill>
                <a:latin typeface="Arial" panose="020B0604020202020204" pitchFamily="34" charset="0"/>
                <a:ea typeface="SimSun" charset="0"/>
                <a:cs typeface="Arial" panose="020B0604020202020204" pitchFamily="34" charset="0"/>
              </a:endParaRP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ar-JO" altLang="zh-CN" sz="2000" dirty="0">
                  <a:solidFill>
                    <a:srgbClr val="FFFFFF"/>
                  </a:solidFill>
                  <a:latin typeface="Arial Narrow" charset="0"/>
                  <a:ea typeface="SimSun" charset="0"/>
                  <a:cs typeface="Arial" panose="020B0604020202020204" pitchFamily="34" charset="0"/>
                </a:rPr>
                <a:t>مقتصرة على 13 مدينة في يهوذا، وشمعون، وبنيامين القريبة من الهيكل</a:t>
              </a:r>
            </a:p>
            <a:p>
              <a:pPr algn="ctr" defTabSz="914400" fontAlgn="base">
                <a:spcBef>
                  <a:spcPct val="0"/>
                </a:spcBef>
                <a:spcAft>
                  <a:spcPct val="0"/>
                </a:spcAft>
              </a:pPr>
              <a:r>
                <a:rPr lang="ar-JO" altLang="zh-CN" sz="2000" dirty="0">
                  <a:solidFill>
                    <a:srgbClr val="FFFFFF"/>
                  </a:solidFill>
                  <a:latin typeface="Arial Narrow" charset="0"/>
                  <a:ea typeface="SimSun" charset="0"/>
                  <a:cs typeface="Arial" panose="020B0604020202020204" pitchFamily="34" charset="0"/>
                </a:rPr>
                <a:t>(يش 21: 4، 9- 13)</a:t>
              </a:r>
              <a:endParaRPr lang="en-US" altLang="zh-CN" sz="2000" dirty="0">
                <a:solidFill>
                  <a:srgbClr val="FFFFFF"/>
                </a:solidFill>
                <a:latin typeface="Arial Narrow" charset="0"/>
                <a:ea typeface="SimSun" charset="0"/>
                <a:cs typeface="Arial" panose="020B0604020202020204" pitchFamily="34" charset="0"/>
              </a:endParaRP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 </a:t>
                </a:r>
              </a:p>
              <a:p>
                <a:pPr algn="ctr" defTabSz="914400" eaLnBrk="0" fontAlgn="base" hangingPunct="0">
                  <a:spcBef>
                    <a:spcPct val="0"/>
                  </a:spcBef>
                  <a:spcAft>
                    <a:spcPct val="0"/>
                  </a:spcAft>
                </a:pPr>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defTabSz="914400" fontAlgn="base">
                  <a:spcBef>
                    <a:spcPct val="0"/>
                  </a:spcBef>
                  <a:spcAft>
                    <a:spcPct val="0"/>
                  </a:spcAft>
                  <a:defRPr/>
                </a:pPr>
                <a:r>
                  <a:rPr lang="ar-JO" altLang="zh-CN" sz="4400" b="1" i="1" dirty="0">
                    <a:solidFill>
                      <a:srgbClr val="FFFFFF"/>
                    </a:solidFill>
                    <a:latin typeface="Helvetica" charset="0"/>
                    <a:ea typeface="SimSun" charset="0"/>
                    <a:cs typeface="SimSun" charset="0"/>
                  </a:rPr>
                  <a:t>لاويين</a:t>
                </a:r>
                <a:endParaRPr lang="en-US" altLang="zh-CN" sz="4400" i="1" dirty="0">
                  <a:solidFill>
                    <a:srgbClr val="FFFFFF"/>
                  </a:solidFill>
                  <a:latin typeface="Helvetica" charset="0"/>
                  <a:ea typeface="SimSun" charset="0"/>
                  <a:cs typeface="SimSun"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defTabSz="914400" fontAlgn="base">
                  <a:spcBef>
                    <a:spcPct val="0"/>
                  </a:spcBef>
                  <a:spcAft>
                    <a:spcPct val="0"/>
                  </a:spcAft>
                  <a:defRPr/>
                </a:pPr>
                <a:r>
                  <a:rPr lang="ar-JO" altLang="zh-CN" sz="4400" b="1" i="1" dirty="0">
                    <a:solidFill>
                      <a:srgbClr val="FFFFFF"/>
                    </a:solidFill>
                    <a:latin typeface="Arial" panose="020B0604020202020204" pitchFamily="34" charset="0"/>
                    <a:ea typeface="SimSun" charset="0"/>
                    <a:cs typeface="Arial" panose="020B0604020202020204" pitchFamily="34" charset="0"/>
                  </a:rPr>
                  <a:t>كهنة</a:t>
                </a:r>
                <a:endParaRPr lang="en-US" altLang="zh-CN" sz="4400" i="1" dirty="0">
                  <a:solidFill>
                    <a:srgbClr val="FFFFFF"/>
                  </a:solidFill>
                  <a:latin typeface="Arial" panose="020B0604020202020204" pitchFamily="34" charset="0"/>
                  <a:ea typeface="SimSun" charset="0"/>
                  <a:cs typeface="Arial" panose="020B0604020202020204" pitchFamily="34"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Tree>
    <p:extLst>
      <p:ext uri="{BB962C8B-B14F-4D97-AF65-F5344CB8AC3E}">
        <p14:creationId xmlns:p14="http://schemas.microsoft.com/office/powerpoint/2010/main" val="3392753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١٠</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48246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4859338" y="5791200"/>
            <a:ext cx="4114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Times New Roman" pitchFamily="-111" charset="0"/>
                <a:cs typeface="Arial"/>
              </a:rPr>
              <a:t>لاوِيّين 10</a:t>
            </a:r>
            <a:endParaRPr lang="en-US" sz="3200" b="1" dirty="0">
              <a:solidFill>
                <a:srgbClr val="FFFFFF"/>
              </a:solidFill>
              <a:latin typeface="Arial"/>
              <a:ea typeface="Times New Roman" pitchFamily="-111" charset="0"/>
              <a:cs typeface="Arial"/>
            </a:endParaRPr>
          </a:p>
        </p:txBody>
      </p:sp>
      <p:sp>
        <p:nvSpPr>
          <p:cNvPr id="157701" name="Rectangle 5"/>
          <p:cNvSpPr>
            <a:spLocks noGrp="1" noChangeArrowheads="1"/>
          </p:cNvSpPr>
          <p:nvPr>
            <p:ph type="title" idx="4294967295"/>
          </p:nvPr>
        </p:nvSpPr>
        <p:spPr>
          <a:xfrm>
            <a:off x="6011863" y="609600"/>
            <a:ext cx="3132137"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rPr>
              <a:t>ناداب و</a:t>
            </a:r>
            <a:br>
              <a:rPr lang="ar-JO" sz="4000" b="1" dirty="0">
                <a:solidFill>
                  <a:schemeClr val="bg1"/>
                </a:solidFill>
              </a:rPr>
            </a:br>
            <a:r>
              <a:rPr lang="ar-JO" sz="4000" b="1" dirty="0">
                <a:solidFill>
                  <a:schemeClr val="bg1"/>
                </a:solidFill>
              </a:rPr>
              <a:t>أبيهو</a:t>
            </a:r>
            <a:endParaRPr lang="en-US" sz="4000" b="1" dirty="0">
              <a:solidFill>
                <a:schemeClr val="bg1"/>
              </a:solidFill>
            </a:endParaRPr>
          </a:p>
        </p:txBody>
      </p:sp>
      <p:pic>
        <p:nvPicPr>
          <p:cNvPr id="263171" name="Picture 1" descr="drunk Nada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6011863"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8284775" y="76200"/>
            <a:ext cx="704039" cy="461665"/>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ar-JO" sz="2400" b="1" kern="0" dirty="0">
                <a:solidFill>
                  <a:srgbClr val="FFFFFF"/>
                </a:solidFill>
                <a:effectLst>
                  <a:outerShdw blurRad="38100" dist="38100" dir="2700000" algn="tl">
                    <a:srgbClr val="000000"/>
                  </a:outerShdw>
                </a:effectLst>
                <a:latin typeface="Arial" charset="0"/>
              </a:rPr>
              <a:t>125</a:t>
            </a:r>
            <a:endParaRPr lang="en-US" sz="2400" b="1" kern="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456825471"/>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4859338" y="5791200"/>
            <a:ext cx="4114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Times New Roman" pitchFamily="-111" charset="0"/>
                <a:cs typeface="Arial"/>
              </a:rPr>
              <a:t>لاوِيّين 10</a:t>
            </a:r>
            <a:endParaRPr lang="en-US" sz="3200" b="1" dirty="0">
              <a:solidFill>
                <a:srgbClr val="FFFFFF"/>
              </a:solidFill>
              <a:latin typeface="Arial"/>
              <a:ea typeface="Times New Roman" pitchFamily="-111" charset="0"/>
              <a:cs typeface="Arial"/>
            </a:endParaRPr>
          </a:p>
        </p:txBody>
      </p:sp>
      <p:sp>
        <p:nvSpPr>
          <p:cNvPr id="157701" name="Rectangle 5"/>
          <p:cNvSpPr>
            <a:spLocks noGrp="1" noChangeArrowheads="1"/>
          </p:cNvSpPr>
          <p:nvPr>
            <p:ph type="title" idx="4294967295"/>
          </p:nvPr>
        </p:nvSpPr>
        <p:spPr>
          <a:xfrm>
            <a:off x="6011863" y="609600"/>
            <a:ext cx="3132137"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rPr>
              <a:t>ناداب و</a:t>
            </a:r>
            <a:br>
              <a:rPr lang="ar-JO" sz="4000" b="1" dirty="0">
                <a:solidFill>
                  <a:schemeClr val="bg1"/>
                </a:solidFill>
              </a:rPr>
            </a:br>
            <a:r>
              <a:rPr lang="ar-JO" sz="4000" b="1" dirty="0">
                <a:solidFill>
                  <a:schemeClr val="bg1"/>
                </a:solidFill>
              </a:rPr>
              <a:t>أبيهو</a:t>
            </a:r>
            <a:endParaRPr lang="en-US" sz="4000" b="1" dirty="0">
              <a:solidFill>
                <a:schemeClr val="bg1"/>
              </a:solidFill>
            </a:endParaRPr>
          </a:p>
        </p:txBody>
      </p:sp>
      <p:pic>
        <p:nvPicPr>
          <p:cNvPr id="265219" name="Picture 2" descr="nadab&amp;abihu[7].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336800"/>
            <a:ext cx="6502400" cy="452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5220" name="Picture 3" descr="nadab.gif"/>
          <p:cNvPicPr>
            <a:picLocks noChangeAspect="1"/>
          </p:cNvPicPr>
          <p:nvPr/>
        </p:nvPicPr>
        <p:blipFill>
          <a:blip r:embed="rId4" cstate="screen">
            <a:extLst>
              <a:ext uri="{28A0092B-C50C-407E-A947-70E740481C1C}">
                <a14:useLocalDpi xmlns:a14="http://schemas.microsoft.com/office/drawing/2010/main"/>
              </a:ext>
            </a:extLst>
          </a:blip>
          <a:srcRect t="5057"/>
          <a:stretch>
            <a:fillRect/>
          </a:stretch>
        </p:blipFill>
        <p:spPr bwMode="auto">
          <a:xfrm>
            <a:off x="0" y="-26988"/>
            <a:ext cx="5659438" cy="324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5221" name="Picture 4" descr="fire on nadab.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11638" y="1916113"/>
            <a:ext cx="4435475" cy="3919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8284775" y="76200"/>
            <a:ext cx="704039" cy="461665"/>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ar-JO" sz="2400" b="1" kern="0" dirty="0">
                <a:solidFill>
                  <a:srgbClr val="FFFFFF"/>
                </a:solidFill>
                <a:effectLst>
                  <a:outerShdw blurRad="38100" dist="38100" dir="2700000" algn="tl">
                    <a:srgbClr val="000000"/>
                  </a:outerShdw>
                </a:effectLst>
                <a:latin typeface="Arial" charset="0"/>
              </a:rPr>
              <a:t>125</a:t>
            </a:r>
            <a:endParaRPr lang="en-US" sz="2400" b="1" kern="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921303500"/>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flam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305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699" name="Text Box 3"/>
          <p:cNvSpPr txBox="1">
            <a:spLocks noChangeArrowheads="1"/>
          </p:cNvSpPr>
          <p:nvPr/>
        </p:nvSpPr>
        <p:spPr bwMode="auto">
          <a:xfrm>
            <a:off x="4859338" y="5791200"/>
            <a:ext cx="4114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effectLst>
                  <a:glow rad="241300">
                    <a:srgbClr val="000000">
                      <a:alpha val="75000"/>
                    </a:srgbClr>
                  </a:glow>
                </a:effectLst>
                <a:latin typeface="Arial"/>
                <a:ea typeface="Times New Roman" pitchFamily="-111" charset="0"/>
                <a:cs typeface="Arial"/>
              </a:rPr>
              <a:t>لاوِيّين 10: 8- 9</a:t>
            </a:r>
            <a:endParaRPr lang="en-US" sz="3200" b="1" dirty="0">
              <a:solidFill>
                <a:srgbClr val="FFFFFF"/>
              </a:solidFill>
              <a:effectLst>
                <a:glow rad="241300">
                  <a:srgbClr val="000000">
                    <a:alpha val="75000"/>
                  </a:srgbClr>
                </a:glow>
              </a:effectLst>
              <a:latin typeface="Arial"/>
              <a:ea typeface="Times New Roman" pitchFamily="-111" charset="0"/>
              <a:cs typeface="Arial"/>
            </a:endParaRPr>
          </a:p>
        </p:txBody>
      </p:sp>
      <p:sp>
        <p:nvSpPr>
          <p:cNvPr id="157701" name="Rectangle 5"/>
          <p:cNvSpPr>
            <a:spLocks noGrp="1" noChangeArrowheads="1"/>
          </p:cNvSpPr>
          <p:nvPr>
            <p:ph type="title" idx="4294967295"/>
          </p:nvPr>
        </p:nvSpPr>
        <p:spPr>
          <a:xfrm>
            <a:off x="6011863" y="609600"/>
            <a:ext cx="3132137"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effectLst>
                  <a:glow rad="241300">
                    <a:schemeClr val="tx1">
                      <a:alpha val="75000"/>
                    </a:schemeClr>
                  </a:glow>
                </a:effectLst>
              </a:rPr>
              <a:t>ناداب و</a:t>
            </a:r>
            <a:br>
              <a:rPr lang="ar-JO" sz="4000" b="1" dirty="0">
                <a:solidFill>
                  <a:schemeClr val="bg1"/>
                </a:solidFill>
                <a:effectLst>
                  <a:glow rad="241300">
                    <a:schemeClr val="tx1">
                      <a:alpha val="75000"/>
                    </a:schemeClr>
                  </a:glow>
                </a:effectLst>
              </a:rPr>
            </a:br>
            <a:r>
              <a:rPr lang="ar-JO" sz="4000" b="1" dirty="0">
                <a:solidFill>
                  <a:schemeClr val="bg1"/>
                </a:solidFill>
                <a:effectLst>
                  <a:glow rad="241300">
                    <a:schemeClr val="tx1">
                      <a:alpha val="75000"/>
                    </a:schemeClr>
                  </a:glow>
                </a:effectLst>
              </a:rPr>
              <a:t>أبيهو</a:t>
            </a:r>
            <a:endParaRPr lang="en-US" sz="4000" b="1" dirty="0">
              <a:solidFill>
                <a:schemeClr val="bg1"/>
              </a:solidFill>
              <a:effectLst>
                <a:glow rad="241300">
                  <a:schemeClr val="tx1">
                    <a:alpha val="75000"/>
                  </a:schemeClr>
                </a:glow>
              </a:effectLst>
            </a:endParaRPr>
          </a:p>
        </p:txBody>
      </p:sp>
      <p:sp>
        <p:nvSpPr>
          <p:cNvPr id="6" name="Text Box 3"/>
          <p:cNvSpPr txBox="1">
            <a:spLocks noChangeArrowheads="1"/>
          </p:cNvSpPr>
          <p:nvPr/>
        </p:nvSpPr>
        <p:spPr bwMode="auto">
          <a:xfrm>
            <a:off x="34925" y="476250"/>
            <a:ext cx="5616575" cy="57554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effectLst>
                  <a:glow rad="241300">
                    <a:srgbClr val="000000">
                      <a:alpha val="75000"/>
                    </a:srgbClr>
                  </a:glow>
                </a:effectLst>
                <a:latin typeface="Arial"/>
                <a:ea typeface="Times New Roman" pitchFamily="-111" charset="0"/>
                <a:cs typeface="Arial"/>
              </a:rPr>
              <a:t>"وَكَلَّمَ ٱلرَّبُّ هَارُونَ قَائِلًا:</a:t>
            </a:r>
          </a:p>
          <a:p>
            <a:pPr algn="ctr" defTabSz="914400" fontAlgn="base">
              <a:spcBef>
                <a:spcPct val="50000"/>
              </a:spcBef>
              <a:spcAft>
                <a:spcPct val="0"/>
              </a:spcAft>
              <a:defRPr/>
            </a:pPr>
            <a:r>
              <a:rPr lang="ar-JO" sz="3200" b="1" dirty="0">
                <a:solidFill>
                  <a:srgbClr val="FFFFFF"/>
                </a:solidFill>
                <a:effectLst>
                  <a:glow rad="241300">
                    <a:srgbClr val="000000">
                      <a:alpha val="75000"/>
                    </a:srgbClr>
                  </a:glow>
                </a:effectLst>
                <a:latin typeface="Arial"/>
                <a:ea typeface="Times New Roman" pitchFamily="-111" charset="0"/>
                <a:cs typeface="Arial"/>
              </a:rPr>
              <a:t> خَمْرًا وَمُسْكِرًا لَا تَشْرَبْ</a:t>
            </a:r>
          </a:p>
          <a:p>
            <a:pPr algn="ctr" defTabSz="914400" fontAlgn="base">
              <a:spcBef>
                <a:spcPct val="50000"/>
              </a:spcBef>
              <a:spcAft>
                <a:spcPct val="0"/>
              </a:spcAft>
              <a:defRPr/>
            </a:pPr>
            <a:r>
              <a:rPr lang="ar-JO" sz="3200" b="1" dirty="0">
                <a:solidFill>
                  <a:srgbClr val="FFFFFF"/>
                </a:solidFill>
                <a:effectLst>
                  <a:glow rad="241300">
                    <a:srgbClr val="000000">
                      <a:alpha val="75000"/>
                    </a:srgbClr>
                  </a:glow>
                </a:effectLst>
                <a:latin typeface="Arial"/>
                <a:ea typeface="Times New Roman" pitchFamily="-111" charset="0"/>
                <a:cs typeface="Arial"/>
              </a:rPr>
              <a:t> أَنْتَ وَبَنُوكَ مَعَكَ </a:t>
            </a:r>
          </a:p>
          <a:p>
            <a:pPr algn="ctr" defTabSz="914400" fontAlgn="base">
              <a:spcBef>
                <a:spcPct val="50000"/>
              </a:spcBef>
              <a:spcAft>
                <a:spcPct val="0"/>
              </a:spcAft>
              <a:defRPr/>
            </a:pPr>
            <a:r>
              <a:rPr lang="ar-JO" sz="3200" b="1" dirty="0">
                <a:solidFill>
                  <a:srgbClr val="FFFFFF"/>
                </a:solidFill>
                <a:effectLst>
                  <a:glow rad="241300">
                    <a:srgbClr val="000000">
                      <a:alpha val="75000"/>
                    </a:srgbClr>
                  </a:glow>
                </a:effectLst>
                <a:latin typeface="Arial"/>
                <a:ea typeface="Times New Roman" pitchFamily="-111" charset="0"/>
                <a:cs typeface="Arial"/>
              </a:rPr>
              <a:t>عِنْدَ دُخُولِكُمْ إِلَى</a:t>
            </a:r>
          </a:p>
          <a:p>
            <a:pPr algn="ctr" defTabSz="914400" fontAlgn="base">
              <a:spcBef>
                <a:spcPct val="50000"/>
              </a:spcBef>
              <a:spcAft>
                <a:spcPct val="0"/>
              </a:spcAft>
              <a:defRPr/>
            </a:pPr>
            <a:r>
              <a:rPr lang="ar-JO" sz="3200" b="1" dirty="0">
                <a:solidFill>
                  <a:srgbClr val="FFFFFF"/>
                </a:solidFill>
                <a:effectLst>
                  <a:glow rad="241300">
                    <a:srgbClr val="000000">
                      <a:alpha val="75000"/>
                    </a:srgbClr>
                  </a:glow>
                </a:effectLst>
                <a:latin typeface="Arial"/>
                <a:ea typeface="Times New Roman" pitchFamily="-111" charset="0"/>
                <a:cs typeface="Arial"/>
              </a:rPr>
              <a:t> خَيْمَةِ ٱلِٱجْتِمَاعِ</a:t>
            </a:r>
          </a:p>
          <a:p>
            <a:pPr algn="ctr" defTabSz="914400" fontAlgn="base">
              <a:spcBef>
                <a:spcPct val="50000"/>
              </a:spcBef>
              <a:spcAft>
                <a:spcPct val="0"/>
              </a:spcAft>
              <a:defRPr/>
            </a:pPr>
            <a:r>
              <a:rPr lang="ar-JO" sz="3200" b="1" dirty="0">
                <a:solidFill>
                  <a:srgbClr val="FFFFFF"/>
                </a:solidFill>
                <a:effectLst>
                  <a:glow rad="241300">
                    <a:srgbClr val="000000">
                      <a:alpha val="75000"/>
                    </a:srgbClr>
                  </a:glow>
                </a:effectLst>
                <a:latin typeface="Arial"/>
                <a:ea typeface="Times New Roman" pitchFamily="-111" charset="0"/>
                <a:cs typeface="Arial"/>
              </a:rPr>
              <a:t> لِكَيْ لَا تَمُوتُوا.</a:t>
            </a:r>
          </a:p>
          <a:p>
            <a:pPr algn="ctr" defTabSz="914400" fontAlgn="base">
              <a:spcBef>
                <a:spcPct val="50000"/>
              </a:spcBef>
              <a:spcAft>
                <a:spcPct val="0"/>
              </a:spcAft>
              <a:defRPr/>
            </a:pPr>
            <a:r>
              <a:rPr lang="ar-JO" sz="3200" b="1" dirty="0">
                <a:solidFill>
                  <a:srgbClr val="FFFFFF"/>
                </a:solidFill>
                <a:effectLst>
                  <a:glow rad="241300">
                    <a:srgbClr val="000000">
                      <a:alpha val="75000"/>
                    </a:srgbClr>
                  </a:glow>
                </a:effectLst>
                <a:latin typeface="Arial"/>
                <a:ea typeface="Times New Roman" pitchFamily="-111" charset="0"/>
                <a:cs typeface="Arial"/>
              </a:rPr>
              <a:t> فَرْضًا دَهْرِيًّا</a:t>
            </a:r>
          </a:p>
          <a:p>
            <a:pPr algn="ctr" defTabSz="914400" fontAlgn="base">
              <a:spcBef>
                <a:spcPct val="50000"/>
              </a:spcBef>
              <a:spcAft>
                <a:spcPct val="0"/>
              </a:spcAft>
              <a:defRPr/>
            </a:pPr>
            <a:r>
              <a:rPr lang="ar-JO" sz="3200" b="1" dirty="0">
                <a:solidFill>
                  <a:srgbClr val="FFFFFF"/>
                </a:solidFill>
                <a:effectLst>
                  <a:glow rad="241300">
                    <a:srgbClr val="000000">
                      <a:alpha val="75000"/>
                    </a:srgbClr>
                  </a:glow>
                </a:effectLst>
                <a:latin typeface="Arial"/>
                <a:ea typeface="Times New Roman" pitchFamily="-111" charset="0"/>
                <a:cs typeface="Arial"/>
              </a:rPr>
              <a:t> فِي أَجْيَالِكُمْ."</a:t>
            </a:r>
            <a:endParaRPr lang="en-US" sz="3200" b="1" dirty="0">
              <a:solidFill>
                <a:srgbClr val="FFFFFF"/>
              </a:solidFill>
              <a:effectLst>
                <a:glow rad="241300">
                  <a:srgbClr val="000000">
                    <a:alpha val="75000"/>
                  </a:srgbClr>
                </a:glow>
              </a:effectLst>
              <a:latin typeface="Arial"/>
              <a:ea typeface="Times New Roman" pitchFamily="-111" charset="0"/>
              <a:cs typeface="Arial"/>
            </a:endParaRPr>
          </a:p>
        </p:txBody>
      </p:sp>
      <p:pic>
        <p:nvPicPr>
          <p:cNvPr id="267269" name="Picture 4" descr="Nadab_w_Abihu_C-23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3" y="2133600"/>
            <a:ext cx="2286000" cy="259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no-win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67400" y="2492375"/>
            <a:ext cx="2870200" cy="283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8284775" y="76200"/>
            <a:ext cx="704039" cy="461665"/>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ar-JO" sz="2400" b="1" kern="0" dirty="0">
                <a:solidFill>
                  <a:srgbClr val="FFFFFF"/>
                </a:solidFill>
                <a:effectLst>
                  <a:outerShdw blurRad="38100" dist="38100" dir="2700000" algn="tl">
                    <a:srgbClr val="000000"/>
                  </a:outerShdw>
                </a:effectLst>
                <a:latin typeface="Arial" charset="0"/>
              </a:rPr>
              <a:t>125</a:t>
            </a:r>
            <a:endParaRPr lang="en-US" sz="2400" b="1" kern="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0777973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4" name="Rectangle 2"/>
          <p:cNvSpPr txBox="1">
            <a:spLocks noChangeArrowheads="1"/>
          </p:cNvSpPr>
          <p:nvPr/>
        </p:nvSpPr>
        <p:spPr bwMode="auto">
          <a:xfrm>
            <a:off x="1160028" y="2456699"/>
            <a:ext cx="6750184" cy="1863627"/>
          </a:xfrm>
          <a:prstGeom prst="rect">
            <a:avLst/>
          </a:prstGeom>
          <a:solidFill>
            <a:srgbClr val="BB383A"/>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latin typeface="Arial Black"/>
                <a:ea typeface="ＭＳ Ｐゴシック" charset="0"/>
                <a:cs typeface="Arial Black"/>
              </a:rPr>
              <a:t>طاهِرٌ 100%</a:t>
            </a:r>
            <a:br>
              <a:rPr lang="en-US" sz="5400" b="1" dirty="0">
                <a:solidFill>
                  <a:srgbClr val="FFFFFF"/>
                </a:solidFill>
                <a:effectLst/>
                <a:latin typeface="Arial Black"/>
                <a:ea typeface="ＭＳ Ｐゴシック" charset="0"/>
                <a:cs typeface="Arial Black"/>
              </a:rPr>
            </a:br>
            <a:r>
              <a:rPr lang="ar-JO" sz="4000" b="1" dirty="0">
                <a:solidFill>
                  <a:srgbClr val="FFFFFF"/>
                </a:solidFill>
                <a:effectLst/>
                <a:latin typeface="Arial" panose="020B0604020202020204" pitchFamily="34" charset="0"/>
                <a:ea typeface="ＭＳ Ｐゴシック" charset="0"/>
                <a:cs typeface="Arial" panose="020B0604020202020204" pitchFamily="34" charset="0"/>
              </a:rPr>
              <a:t>دعوة الله إلى القداسة</a:t>
            </a:r>
            <a:endParaRPr lang="en-US" sz="5400" b="1" dirty="0">
              <a:solidFill>
                <a:srgbClr val="FFFFFF"/>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86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b="1">
                <a:solidFill>
                  <a:srgbClr val="000000"/>
                </a:solidFill>
                <a:latin typeface="Arial Narrow" charset="0"/>
                <a:ea typeface="ＭＳ Ｐゴシック" charset="0"/>
                <a:cs typeface="ＭＳ Ｐゴシック"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solidFill>
                    <a:srgbClr val="000000"/>
                  </a:solidFill>
                  <a:effectLst>
                    <a:outerShdw blurRad="63500" dist="38099" dir="2700000" algn="ctr" rotWithShape="0">
                      <a:srgbClr val="C0C0C0">
                        <a:alpha val="79999"/>
                      </a:srgbClr>
                    </a:outerShdw>
                  </a:effectLst>
                  <a:latin typeface="Arial" panose="020B0604020202020204" pitchFamily="34" charset="0"/>
                  <a:ea typeface="Franklin Gothic Medium"/>
                  <a:cs typeface="Arial" panose="020B0604020202020204" pitchFamily="34" charset="0"/>
                </a:rPr>
                <a:t>شجرة عائلة لاوي</a:t>
              </a:r>
              <a:endPar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endParaRP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b="1" dirty="0">
                <a:solidFill>
                  <a:srgbClr val="000000"/>
                </a:solidFill>
                <a:latin typeface="Arial" panose="020B0604020202020204" pitchFamily="34" charset="0"/>
                <a:ea typeface="ＭＳ Ｐゴシック" charset="0"/>
                <a:cs typeface="Arial" panose="020B0604020202020204" pitchFamily="34" charset="0"/>
              </a:rPr>
              <a:t>لاوي</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جرشون</a:t>
            </a:r>
            <a:r>
              <a:rPr lang="en-US" b="1" dirty="0">
                <a:solidFill>
                  <a:srgbClr val="000000"/>
                </a:solidFill>
                <a:latin typeface="Century Gothic" charset="0"/>
                <a:ea typeface="ＭＳ Ｐゴシック" charset="0"/>
                <a:cs typeface="ＭＳ Ｐゴシック" charset="0"/>
              </a:rPr>
              <a:t> </a:t>
            </a: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قهات</a:t>
            </a:r>
            <a:r>
              <a:rPr lang="en-US" b="1" dirty="0">
                <a:solidFill>
                  <a:srgbClr val="000000"/>
                </a:solidFill>
                <a:latin typeface="Arial" charset="0"/>
                <a:ea typeface="ＭＳ Ｐゴシック" charset="0"/>
                <a:cs typeface="ＭＳ Ｐゴシック" charset="0"/>
              </a:rPr>
              <a:t>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مراري</a:t>
            </a:r>
            <a:r>
              <a:rPr lang="en-US" b="1" dirty="0">
                <a:solidFill>
                  <a:srgbClr val="000000"/>
                </a:solidFill>
                <a:latin typeface="Century Gothic" charset="0"/>
                <a:ea typeface="ＭＳ Ｐゴシック" charset="0"/>
                <a:cs typeface="ＭＳ Ｐゴシック" charset="0"/>
              </a:rPr>
              <a:t> </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مريم</a:t>
            </a:r>
            <a:r>
              <a:rPr lang="en-US" b="1" dirty="0">
                <a:solidFill>
                  <a:srgbClr val="000000"/>
                </a:solidFill>
                <a:latin typeface="Arial" charset="0"/>
                <a:ea typeface="ＭＳ Ｐゴシック" charset="0"/>
                <a:cs typeface="ＭＳ Ｐゴシック" charset="0"/>
              </a:rPr>
              <a:t>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موسى</a:t>
            </a:r>
            <a:r>
              <a:rPr lang="en-US" b="1" dirty="0">
                <a:solidFill>
                  <a:srgbClr val="000000"/>
                </a:solidFill>
                <a:latin typeface="Arial" charset="0"/>
                <a:ea typeface="ＭＳ Ｐゴシック" charset="0"/>
                <a:cs typeface="ＭＳ Ｐゴシック" charset="0"/>
              </a:rPr>
              <a:t>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هرون</a:t>
            </a:r>
            <a:r>
              <a:rPr lang="en-US" b="1" dirty="0">
                <a:solidFill>
                  <a:srgbClr val="FFFFFF"/>
                </a:solidFill>
                <a:effectLst>
                  <a:outerShdw blurRad="38100" dist="38100" dir="2700000" algn="tl">
                    <a:srgbClr val="000000"/>
                  </a:outerShdw>
                </a:effectLst>
                <a:latin typeface="Arial" charset="0"/>
                <a:ea typeface="ＭＳ Ｐゴシック" charset="0"/>
                <a:cs typeface="Times New Roman" charset="0"/>
              </a:rPr>
              <a:t> </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عمرام</a:t>
            </a:r>
            <a:r>
              <a:rPr lang="en-US" b="1" dirty="0">
                <a:solidFill>
                  <a:srgbClr val="000000"/>
                </a:solidFill>
                <a:latin typeface="Arial" charset="0"/>
                <a:ea typeface="ＭＳ Ｐゴシック" charset="0"/>
                <a:cs typeface="ＭＳ Ｐゴシック" charset="0"/>
              </a:rPr>
              <a:t> </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ناداب</a:t>
            </a:r>
            <a:r>
              <a:rPr lang="en-US" b="1" dirty="0">
                <a:solidFill>
                  <a:srgbClr val="000000"/>
                </a:solidFill>
                <a:latin typeface="Arial" charset="0"/>
                <a:ea typeface="ＭＳ Ｐゴシック" charset="0"/>
                <a:cs typeface="ＭＳ Ｐゴシック" charset="0"/>
              </a:rPr>
              <a:t>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أبيهو</a:t>
            </a:r>
            <a:r>
              <a:rPr lang="en-US" b="1" dirty="0">
                <a:solidFill>
                  <a:srgbClr val="000000"/>
                </a:solidFill>
                <a:latin typeface="Arial" charset="0"/>
                <a:ea typeface="ＭＳ Ｐゴシック" charset="0"/>
                <a:cs typeface="ＭＳ Ｐゴシック" charset="0"/>
              </a:rPr>
              <a:t>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العازار</a:t>
            </a:r>
            <a:r>
              <a:rPr lang="en-US" b="1" dirty="0">
                <a:solidFill>
                  <a:srgbClr val="FFFFFF"/>
                </a:solidFill>
                <a:effectLst>
                  <a:outerShdw blurRad="38100" dist="38100" dir="2700000" algn="tl">
                    <a:srgbClr val="000000"/>
                  </a:outerShdw>
                </a:effectLst>
                <a:latin typeface="Arial" charset="0"/>
                <a:ea typeface="ＭＳ Ｐゴシック" charset="0"/>
                <a:cs typeface="Times New Roman" charset="0"/>
              </a:rPr>
              <a:t>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إيثمار</a:t>
            </a:r>
            <a:r>
              <a:rPr lang="en-US" b="1" dirty="0">
                <a:solidFill>
                  <a:srgbClr val="000000"/>
                </a:solidFill>
                <a:latin typeface="Arial" charset="0"/>
                <a:ea typeface="ＭＳ Ｐゴシック" charset="0"/>
                <a:cs typeface="ＭＳ Ｐゴシック" charset="0"/>
              </a:rPr>
              <a:t>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Century Gothic" charset="0"/>
              <a:ea typeface="ＭＳ Ｐゴシック" charset="0"/>
              <a:cs typeface="ＭＳ Ｐゴシック"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9351" name="Text Box 40"/>
          <p:cNvSpPr txBox="1">
            <a:spLocks noChangeArrowheads="1"/>
          </p:cNvSpPr>
          <p:nvPr/>
        </p:nvSpPr>
        <p:spPr bwMode="auto">
          <a:xfrm>
            <a:off x="7316788" y="2667000"/>
            <a:ext cx="63831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fontAlgn="base">
              <a:spcBef>
                <a:spcPct val="0"/>
              </a:spcBef>
              <a:spcAft>
                <a:spcPct val="0"/>
              </a:spcAft>
            </a:pPr>
            <a:r>
              <a:rPr lang="ar-JO" b="1" dirty="0">
                <a:latin typeface="Arial" panose="020B0604020202020204" pitchFamily="34" charset="0"/>
                <a:cs typeface="Arial" panose="020B0604020202020204" pitchFamily="34" charset="0"/>
              </a:rPr>
              <a:t>اللاويين</a:t>
            </a:r>
            <a:endParaRPr lang="en-US" b="1" dirty="0">
              <a:latin typeface="Arial" panose="020B0604020202020204" pitchFamily="34" charset="0"/>
              <a:cs typeface="Arial" panose="020B0604020202020204" pitchFamily="34" charset="0"/>
            </a:endParaRPr>
          </a:p>
        </p:txBody>
      </p:sp>
      <p:sp>
        <p:nvSpPr>
          <p:cNvPr id="269352" name="Text Box 41"/>
          <p:cNvSpPr txBox="1">
            <a:spLocks noChangeArrowheads="1"/>
          </p:cNvSpPr>
          <p:nvPr/>
        </p:nvSpPr>
        <p:spPr bwMode="auto">
          <a:xfrm>
            <a:off x="7310438" y="3352800"/>
            <a:ext cx="5325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fontAlgn="base">
              <a:spcBef>
                <a:spcPct val="0"/>
              </a:spcBef>
              <a:spcAft>
                <a:spcPct val="0"/>
              </a:spcAft>
            </a:pPr>
            <a:r>
              <a:rPr lang="ar-JO" b="1" dirty="0">
                <a:latin typeface="Arial" panose="020B0604020202020204" pitchFamily="34" charset="0"/>
                <a:cs typeface="Arial" panose="020B0604020202020204" pitchFamily="34" charset="0"/>
              </a:rPr>
              <a:t>الكهنة</a:t>
            </a:r>
            <a:endParaRPr lang="en-US" b="1" dirty="0">
              <a:latin typeface="Arial" panose="020B0604020202020204" pitchFamily="34" charset="0"/>
              <a:cs typeface="Arial" panose="020B0604020202020204" pitchFamily="34" charset="0"/>
            </a:endParaRPr>
          </a:p>
        </p:txBody>
      </p:sp>
      <p:sp>
        <p:nvSpPr>
          <p:cNvPr id="269353" name="Text Box 42"/>
          <p:cNvSpPr txBox="1">
            <a:spLocks noChangeArrowheads="1"/>
          </p:cNvSpPr>
          <p:nvPr/>
        </p:nvSpPr>
        <p:spPr bwMode="auto">
          <a:xfrm>
            <a:off x="7315200" y="4038600"/>
            <a:ext cx="9172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fontAlgn="base">
              <a:spcBef>
                <a:spcPct val="0"/>
              </a:spcBef>
              <a:spcAft>
                <a:spcPct val="0"/>
              </a:spcAft>
            </a:pPr>
            <a:r>
              <a:rPr lang="ar-JO" b="1" dirty="0">
                <a:latin typeface="Arial" panose="020B0604020202020204" pitchFamily="34" charset="0"/>
                <a:cs typeface="Arial" panose="020B0604020202020204" pitchFamily="34" charset="0"/>
              </a:rPr>
              <a:t>رئيس الكهنة</a:t>
            </a:r>
            <a:endParaRPr lang="en-US" b="1" dirty="0">
              <a:latin typeface="Arial" panose="020B0604020202020204" pitchFamily="34" charset="0"/>
              <a:cs typeface="Arial" panose="020B0604020202020204" pitchFamily="34" charset="0"/>
            </a:endParaRPr>
          </a:p>
        </p:txBody>
      </p:sp>
      <p:sp>
        <p:nvSpPr>
          <p:cNvPr id="269354" name="Text Box 43"/>
          <p:cNvSpPr txBox="1">
            <a:spLocks noChangeArrowheads="1"/>
          </p:cNvSpPr>
          <p:nvPr/>
        </p:nvSpPr>
        <p:spPr bwMode="auto">
          <a:xfrm>
            <a:off x="7189319" y="4572000"/>
            <a:ext cx="11144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pPr>
            <a:r>
              <a:rPr lang="ar-JO" b="1" dirty="0">
                <a:latin typeface="Arial" panose="020B0604020202020204" pitchFamily="34" charset="0"/>
                <a:cs typeface="Arial" panose="020B0604020202020204" pitchFamily="34" charset="0"/>
              </a:rPr>
              <a:t>قدما ناراً غريبة </a:t>
            </a:r>
          </a:p>
          <a:p>
            <a:pPr algn="ctr" defTabSz="914400" fontAlgn="base">
              <a:spcBef>
                <a:spcPct val="0"/>
              </a:spcBef>
              <a:spcAft>
                <a:spcPct val="0"/>
              </a:spcAft>
            </a:pPr>
            <a:r>
              <a:rPr lang="ar-JO" b="1" dirty="0">
                <a:latin typeface="Arial" panose="020B0604020202020204" pitchFamily="34" charset="0"/>
                <a:cs typeface="Arial" panose="020B0604020202020204" pitchFamily="34" charset="0"/>
              </a:rPr>
              <a:t>فأماتهما الله</a:t>
            </a:r>
            <a:endParaRPr lang="en-US" b="1" dirty="0">
              <a:latin typeface="Arial" panose="020B0604020202020204" pitchFamily="34" charset="0"/>
              <a:cs typeface="Arial" panose="020B0604020202020204" pitchFamily="34" charset="0"/>
            </a:endParaRP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charset="0"/>
                <a:cs typeface="Arial" charset="0"/>
              </a:rPr>
              <a:t>125</a:t>
            </a:r>
            <a:endParaRPr lang="en-US" sz="2000" b="1" dirty="0">
              <a:solidFill>
                <a:srgbClr val="FFFFFF"/>
              </a:solidFill>
              <a:latin typeface="Arial" charset="0"/>
              <a:cs typeface="Arial" charset="0"/>
            </a:endParaRPr>
          </a:p>
          <a:p>
            <a:pPr defTabSz="914400" eaLnBrk="0" fontAlgn="base" hangingPunct="0">
              <a:spcBef>
                <a:spcPct val="0"/>
              </a:spcBef>
              <a:spcAft>
                <a:spcPct val="0"/>
              </a:spcAft>
            </a:pPr>
            <a:r>
              <a:rPr lang="ar-JO" sz="2000" b="1" dirty="0">
                <a:solidFill>
                  <a:srgbClr val="FFFFFF"/>
                </a:solidFill>
                <a:latin typeface="Arial" charset="0"/>
                <a:cs typeface="Arial" charset="0"/>
              </a:rPr>
              <a:t>202</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3094165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06150"/>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١-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أعترف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أن الله هو كل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ما تحتاجه (لا ١-١٠)</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009578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30" y="-1"/>
            <a:ext cx="9136782" cy="68580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nvGrpSpPr>
          <p:cNvPr id="4" name="Group 3"/>
          <p:cNvGrpSpPr/>
          <p:nvPr/>
        </p:nvGrpSpPr>
        <p:grpSpPr>
          <a:xfrm>
            <a:off x="9468544" y="-819472"/>
            <a:ext cx="4853461" cy="7804050"/>
            <a:chOff x="4903115" y="-918812"/>
            <a:chExt cx="4853461" cy="7804050"/>
          </a:xfrm>
        </p:grpSpPr>
        <p:sp>
          <p:nvSpPr>
            <p:cNvPr id="3" name="Rectangle 2"/>
            <p:cNvSpPr/>
            <p:nvPr/>
          </p:nvSpPr>
          <p:spPr bwMode="auto">
            <a:xfrm rot="19342948">
              <a:off x="4903115" y="-918812"/>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6" name="Rectangle 5"/>
            <p:cNvSpPr/>
            <p:nvPr/>
          </p:nvSpPr>
          <p:spPr bwMode="auto">
            <a:xfrm rot="19342948">
              <a:off x="6775322" y="-558773"/>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Rectangle 6"/>
            <p:cNvSpPr/>
            <p:nvPr/>
          </p:nvSpPr>
          <p:spPr bwMode="auto">
            <a:xfrm>
              <a:off x="5292080" y="3501008"/>
              <a:ext cx="3744416" cy="3384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ectangle 7"/>
            <p:cNvSpPr/>
            <p:nvPr/>
          </p:nvSpPr>
          <p:spPr bwMode="auto">
            <a:xfrm>
              <a:off x="6012160" y="2492896"/>
              <a:ext cx="3744416" cy="2700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9785501" y="66585"/>
            <a:ext cx="3923928" cy="6741368"/>
          </a:xfrm>
          <a:effectLst/>
        </p:spPr>
        <p:txBody>
          <a:bodyPr/>
          <a:lstStyle/>
          <a:p>
            <a:pPr>
              <a:defRPr/>
            </a:pPr>
            <a:r>
              <a:rPr lang="ar-JO"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وَبِدُونِ </a:t>
            </a:r>
            <a:br>
              <a:rPr lang="ar-JO"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br>
            <a:r>
              <a:rPr lang="ar-JO"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سَفْكِ </a:t>
            </a:r>
            <a:br>
              <a:rPr lang="ar-JO"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br>
            <a:r>
              <a:rPr lang="ar-JO" b="1" dirty="0">
                <a:solidFill>
                  <a:srgbClr val="FF0000"/>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دَمٍ</a:t>
            </a:r>
            <a:br>
              <a:rPr lang="ar-JO"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br>
            <a:r>
              <a:rPr lang="ar-JO"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 لَا تَحْصُلُ</a:t>
            </a:r>
            <a:br>
              <a:rPr lang="ar-JO"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br>
            <a:r>
              <a:rPr lang="ar-JO"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 مَغْفِرَةٌ</a:t>
            </a:r>
            <a:br>
              <a:rPr lang="en-US"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br>
            <a:br>
              <a:rPr lang="en-US" sz="3600"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br>
            <a:r>
              <a:rPr lang="ar-JO" sz="3600"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عبرانيين 9: 22</a:t>
            </a:r>
            <a:endParaRPr lang="en-US" sz="3600" b="1" dirty="0">
              <a:solidFill>
                <a:schemeClr val="tx2"/>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5D1049F5-9008-486A-B318-F5F8123CD7B5}"/>
              </a:ext>
            </a:extLst>
          </p:cNvPr>
          <p:cNvSpPr/>
          <p:nvPr/>
        </p:nvSpPr>
        <p:spPr bwMode="auto">
          <a:xfrm>
            <a:off x="4419600" y="66585"/>
            <a:ext cx="4019088" cy="83317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و بدون</a:t>
            </a:r>
            <a:endParaRPr kumimoji="0" lang="en-US" sz="4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A913B87-15FD-43CC-80DE-5D050294FEC8}"/>
              </a:ext>
            </a:extLst>
          </p:cNvPr>
          <p:cNvSpPr/>
          <p:nvPr/>
        </p:nvSpPr>
        <p:spPr bwMode="auto">
          <a:xfrm>
            <a:off x="4667250" y="899763"/>
            <a:ext cx="4592857" cy="13256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8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سـفك</a:t>
            </a:r>
            <a:endParaRPr kumimoji="0" lang="en-US" sz="8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962F7E8-2F6A-4222-A200-A42D0949C0EF}"/>
              </a:ext>
            </a:extLst>
          </p:cNvPr>
          <p:cNvSpPr/>
          <p:nvPr/>
        </p:nvSpPr>
        <p:spPr bwMode="auto">
          <a:xfrm>
            <a:off x="5819775" y="2124075"/>
            <a:ext cx="3324225" cy="92551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FF0000"/>
                </a:solidFill>
                <a:latin typeface="Arial" panose="020B0604020202020204" pitchFamily="34" charset="0"/>
                <a:cs typeface="Arial" panose="020B0604020202020204" pitchFamily="34" charset="0"/>
              </a:rPr>
              <a:t>دَمٍ</a:t>
            </a:r>
            <a:endParaRPr kumimoji="0" lang="en-US" sz="5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327619-8C84-4DA1-B16A-3664681FF40A}"/>
              </a:ext>
            </a:extLst>
          </p:cNvPr>
          <p:cNvSpPr/>
          <p:nvPr/>
        </p:nvSpPr>
        <p:spPr bwMode="auto">
          <a:xfrm>
            <a:off x="5543550" y="3049586"/>
            <a:ext cx="3371850" cy="92551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لَا</a:t>
            </a:r>
            <a:endParaRPr kumimoji="0" lang="en-US" sz="5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038B483-EA90-4B31-B883-B941C68C735F}"/>
              </a:ext>
            </a:extLst>
          </p:cNvPr>
          <p:cNvSpPr/>
          <p:nvPr/>
        </p:nvSpPr>
        <p:spPr bwMode="auto">
          <a:xfrm>
            <a:off x="5685161" y="3838575"/>
            <a:ext cx="3125464" cy="101784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تحصل</a:t>
            </a:r>
            <a:endParaRPr kumimoji="0" lang="en-US" sz="6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B4EA9E8-3265-4FDB-922C-B739DC01BC9C}"/>
              </a:ext>
            </a:extLst>
          </p:cNvPr>
          <p:cNvSpPr/>
          <p:nvPr/>
        </p:nvSpPr>
        <p:spPr bwMode="auto">
          <a:xfrm>
            <a:off x="5436096" y="4856419"/>
            <a:ext cx="3664174" cy="120251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7200" b="1" dirty="0">
                <a:latin typeface="Arial" panose="020B0604020202020204" pitchFamily="34" charset="0"/>
                <a:cs typeface="Arial" panose="020B0604020202020204" pitchFamily="34" charset="0"/>
              </a:rPr>
              <a:t>مغفرة</a:t>
            </a:r>
            <a:endParaRPr kumimoji="0" lang="en-US" sz="7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B6027D4-F02C-4BE6-A39C-0D437A3604E9}"/>
              </a:ext>
            </a:extLst>
          </p:cNvPr>
          <p:cNvSpPr/>
          <p:nvPr/>
        </p:nvSpPr>
        <p:spPr bwMode="auto">
          <a:xfrm>
            <a:off x="5685161" y="6334125"/>
            <a:ext cx="3125464" cy="586957"/>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عبرانيين 9: 22</a:t>
            </a:r>
            <a:endParaRPr kumimoji="0" lang="en-US" sz="3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58224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0" y="0"/>
            <a:ext cx="4191000" cy="762000"/>
          </a:xfrm>
        </p:spPr>
        <p:txBody>
          <a:bodyPr/>
          <a:lstStyle/>
          <a:p>
            <a:pPr algn="r" eaLnBrk="1" hangingPunct="1"/>
            <a:r>
              <a:rPr kumimoji="0" lang="ar-JO" sz="3200" i="1" dirty="0">
                <a:latin typeface="Arial" panose="020B0604020202020204" pitchFamily="34" charset="0"/>
                <a:ea typeface="Osaka" charset="0"/>
                <a:cs typeface="Arial" panose="020B0604020202020204" pitchFamily="34" charset="0"/>
              </a:rPr>
              <a:t>الخلاص في كل العصور:</a:t>
            </a:r>
            <a:endParaRPr kumimoji="0" lang="en-US" sz="3200" i="1"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defTabSz="914400" fontAlgn="base">
              <a:lnSpc>
                <a:spcPct val="110000"/>
              </a:lnSpc>
              <a:spcBef>
                <a:spcPct val="20000"/>
              </a:spcBef>
              <a:spcAft>
                <a:spcPct val="0"/>
              </a:spcAft>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12700">
                  <a:solidFill>
                    <a:srgbClr val="EAEAEA"/>
                  </a:solidFill>
                  <a:round/>
                  <a:headEnd/>
                  <a:tailEnd/>
                </a:ln>
                <a:effectLst>
                  <a:outerShdw blurRad="63500" dist="35921" dir="2700000" sy="50000" kx="2115830" algn="bl" rotWithShape="0">
                    <a:srgbClr val="C0C0C0"/>
                  </a:outerShdw>
                </a:effectLst>
                <a:latin typeface="Arial Black"/>
                <a:ea typeface="Arial Black"/>
                <a:cs typeface="Arial Black"/>
              </a:rPr>
              <a:t>مركزية الصليب</a:t>
            </a:r>
            <a:endParaRPr lang="en-US" sz="3600" kern="10" dirty="0">
              <a:ln w="12700">
                <a:solidFill>
                  <a:srgbClr val="EAEAEA"/>
                </a:solidFill>
                <a:round/>
                <a:headEnd/>
                <a:tailEnd/>
              </a:ln>
              <a:effectLst>
                <a:outerShdw blurRad="63500" dist="35921" dir="2700000" sy="50000" kx="2115830" algn="bl" rotWithShape="0">
                  <a:srgbClr val="C0C0C0"/>
                </a:outerShdw>
              </a:effectLst>
              <a:latin typeface="Arial Black"/>
              <a:ea typeface="Arial Black"/>
              <a:cs typeface="Arial Black"/>
            </a:endParaRPr>
          </a:p>
        </p:txBody>
      </p:sp>
      <p:sp>
        <p:nvSpPr>
          <p:cNvPr id="19149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defTabSz="914400" fontAlgn="base">
              <a:lnSpc>
                <a:spcPct val="110000"/>
              </a:lnSpc>
              <a:spcBef>
                <a:spcPct val="20000"/>
              </a:spcBef>
              <a:spcAft>
                <a:spcPct val="0"/>
              </a:spcAft>
              <a:buClr>
                <a:srgbClr val="960000"/>
              </a:buClr>
              <a:buSzPct val="100000"/>
              <a:buFont typeface="Wingdings" charset="0"/>
              <a:buNone/>
            </a:pPr>
            <a:r>
              <a:rPr lang="ar-JO" sz="3200" dirty="0">
                <a:solidFill>
                  <a:srgbClr val="FFFFFF"/>
                </a:solidFill>
                <a:latin typeface="Helvetica" charset="0"/>
                <a:ea typeface="Osaka" charset="0"/>
                <a:cs typeface="Osaka" charset="0"/>
              </a:rPr>
              <a:t>ق. م</a:t>
            </a:r>
          </a:p>
          <a:p>
            <a:pPr indent="101600" algn="ctr" defTabSz="914400" fontAlgn="base">
              <a:lnSpc>
                <a:spcPct val="110000"/>
              </a:lnSpc>
              <a:spcBef>
                <a:spcPct val="20000"/>
              </a:spcBef>
              <a:spcAft>
                <a:spcPct val="0"/>
              </a:spcAft>
              <a:buClr>
                <a:srgbClr val="960000"/>
              </a:buClr>
              <a:buSzPct val="100000"/>
              <a:buFont typeface="Wingdings" charset="0"/>
              <a:buNone/>
            </a:pPr>
            <a:r>
              <a:rPr lang="ar-JO" sz="3200" dirty="0">
                <a:solidFill>
                  <a:srgbClr val="FFFFFF"/>
                </a:solidFill>
                <a:latin typeface="Helvetica" charset="0"/>
                <a:ea typeface="Osaka" charset="0"/>
                <a:cs typeface="Osaka" charset="0"/>
              </a:rPr>
              <a:t>التطلع</a:t>
            </a:r>
          </a:p>
          <a:p>
            <a:pPr indent="101600" algn="ctr" defTabSz="914400" fontAlgn="base">
              <a:lnSpc>
                <a:spcPct val="110000"/>
              </a:lnSpc>
              <a:spcBef>
                <a:spcPct val="20000"/>
              </a:spcBef>
              <a:spcAft>
                <a:spcPct val="0"/>
              </a:spcAft>
              <a:buClr>
                <a:srgbClr val="960000"/>
              </a:buClr>
              <a:buSzPct val="100000"/>
              <a:buFont typeface="Wingdings" charset="0"/>
              <a:buNone/>
            </a:pPr>
            <a:r>
              <a:rPr lang="ar-JO" sz="3200" dirty="0">
                <a:solidFill>
                  <a:srgbClr val="FFFFFF"/>
                </a:solidFill>
                <a:latin typeface="Helvetica" charset="0"/>
                <a:ea typeface="Osaka" charset="0"/>
                <a:cs typeface="Osaka" charset="0"/>
              </a:rPr>
              <a:t>إلى</a:t>
            </a:r>
          </a:p>
          <a:p>
            <a:pPr indent="101600" algn="ctr" defTabSz="914400" fontAlgn="base">
              <a:lnSpc>
                <a:spcPct val="110000"/>
              </a:lnSpc>
              <a:spcBef>
                <a:spcPct val="20000"/>
              </a:spcBef>
              <a:spcAft>
                <a:spcPct val="0"/>
              </a:spcAft>
              <a:buClr>
                <a:srgbClr val="960000"/>
              </a:buClr>
              <a:buSzPct val="100000"/>
              <a:buFont typeface="Wingdings" charset="0"/>
              <a:buNone/>
            </a:pPr>
            <a:r>
              <a:rPr lang="ar-JO" sz="3200" dirty="0">
                <a:solidFill>
                  <a:srgbClr val="FFFFFF"/>
                </a:solidFill>
                <a:latin typeface="Helvetica" charset="0"/>
                <a:ea typeface="Osaka" charset="0"/>
                <a:cs typeface="Osaka" charset="0"/>
              </a:rPr>
              <a:t>صليب المسيح</a:t>
            </a:r>
            <a:endParaRPr lang="en-US" sz="3200" dirty="0">
              <a:solidFill>
                <a:srgbClr val="FFFFFF"/>
              </a:solidFill>
              <a:latin typeface="Helvetica" charset="0"/>
              <a:ea typeface="Osaka" charset="0"/>
              <a:cs typeface="Osaka"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defTabSz="914400" fontAlgn="base">
              <a:lnSpc>
                <a:spcPct val="110000"/>
              </a:lnSpc>
              <a:spcBef>
                <a:spcPct val="20000"/>
              </a:spcBef>
              <a:spcAft>
                <a:spcPct val="0"/>
              </a:spcAft>
              <a:buClr>
                <a:srgbClr val="960000"/>
              </a:buClr>
              <a:buSzPct val="100000"/>
              <a:buFont typeface="Wingdings" charset="0"/>
              <a:buNone/>
            </a:pPr>
            <a:r>
              <a:rPr lang="ar-JO" sz="3200" dirty="0">
                <a:solidFill>
                  <a:srgbClr val="FFFFFF"/>
                </a:solidFill>
                <a:latin typeface="Helvetica" charset="0"/>
                <a:ea typeface="Osaka" charset="0"/>
                <a:cs typeface="Osaka" charset="0"/>
              </a:rPr>
              <a:t>ب. م</a:t>
            </a:r>
          </a:p>
          <a:p>
            <a:pPr indent="101600" algn="ctr" defTabSz="914400" fontAlgn="base">
              <a:lnSpc>
                <a:spcPct val="110000"/>
              </a:lnSpc>
              <a:spcBef>
                <a:spcPct val="20000"/>
              </a:spcBef>
              <a:spcAft>
                <a:spcPct val="0"/>
              </a:spcAft>
              <a:buClr>
                <a:srgbClr val="960000"/>
              </a:buClr>
              <a:buSzPct val="100000"/>
              <a:buFont typeface="Wingdings" charset="0"/>
              <a:buNone/>
            </a:pPr>
            <a:r>
              <a:rPr lang="ar-JO" sz="3200" dirty="0">
                <a:solidFill>
                  <a:srgbClr val="FFFFFF"/>
                </a:solidFill>
                <a:latin typeface="Helvetica" charset="0"/>
                <a:ea typeface="Osaka" charset="0"/>
                <a:cs typeface="Osaka" charset="0"/>
              </a:rPr>
              <a:t>الالتفات</a:t>
            </a:r>
          </a:p>
          <a:p>
            <a:pPr indent="101600" algn="ctr" defTabSz="914400" fontAlgn="base">
              <a:lnSpc>
                <a:spcPct val="110000"/>
              </a:lnSpc>
              <a:spcBef>
                <a:spcPct val="20000"/>
              </a:spcBef>
              <a:spcAft>
                <a:spcPct val="0"/>
              </a:spcAft>
              <a:buClr>
                <a:srgbClr val="960000"/>
              </a:buClr>
              <a:buSzPct val="100000"/>
              <a:buFont typeface="Wingdings" charset="0"/>
              <a:buNone/>
            </a:pPr>
            <a:r>
              <a:rPr lang="ar-JO" sz="3200" dirty="0">
                <a:solidFill>
                  <a:srgbClr val="FFFFFF"/>
                </a:solidFill>
                <a:latin typeface="Helvetica" charset="0"/>
                <a:ea typeface="Osaka" charset="0"/>
                <a:cs typeface="Osaka" charset="0"/>
              </a:rPr>
              <a:t>إلى</a:t>
            </a:r>
          </a:p>
          <a:p>
            <a:pPr indent="101600" algn="ctr" defTabSz="914400" fontAlgn="base">
              <a:lnSpc>
                <a:spcPct val="110000"/>
              </a:lnSpc>
              <a:spcBef>
                <a:spcPct val="20000"/>
              </a:spcBef>
              <a:spcAft>
                <a:spcPct val="0"/>
              </a:spcAft>
              <a:buClr>
                <a:srgbClr val="960000"/>
              </a:buClr>
              <a:buSzPct val="100000"/>
              <a:buFont typeface="Wingdings" charset="0"/>
              <a:buNone/>
            </a:pPr>
            <a:r>
              <a:rPr lang="ar-JO" sz="3200" dirty="0">
                <a:solidFill>
                  <a:srgbClr val="FFFFFF"/>
                </a:solidFill>
                <a:latin typeface="Helvetica" charset="0"/>
                <a:ea typeface="Osaka" charset="0"/>
                <a:cs typeface="Osaka" charset="0"/>
              </a:rPr>
              <a:t>صليب المسيح</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2508844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تركيز لاويين 1- 10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1174" y="-1323528"/>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JESUS PAID IT ALL</a:t>
            </a:r>
          </a:p>
        </p:txBody>
      </p:sp>
      <p:sp>
        <p:nvSpPr>
          <p:cNvPr id="5" name="Rectangle 2"/>
          <p:cNvSpPr txBox="1">
            <a:spLocks noChangeArrowheads="1"/>
          </p:cNvSpPr>
          <p:nvPr/>
        </p:nvSpPr>
        <p:spPr bwMode="auto">
          <a:xfrm>
            <a:off x="-25054" y="551723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يسوع هو ذبيحة خطيتنا</a:t>
            </a:r>
          </a:p>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ورئيس كهنتنا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0D30E26-FE63-4E78-B27A-B17EF0DD0160}"/>
              </a:ext>
            </a:extLst>
          </p:cNvPr>
          <p:cNvSpPr/>
          <p:nvPr/>
        </p:nvSpPr>
        <p:spPr bwMode="auto">
          <a:xfrm>
            <a:off x="3038475" y="4010025"/>
            <a:ext cx="2962275" cy="525401"/>
          </a:xfrm>
          <a:prstGeom prst="rect">
            <a:avLst/>
          </a:prstGeom>
          <a:solidFill>
            <a:srgbClr val="6633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800" b="1" dirty="0">
                <a:solidFill>
                  <a:schemeClr val="bg1"/>
                </a:solidFill>
                <a:latin typeface="Arial" panose="020B0604020202020204" pitchFamily="34" charset="0"/>
                <a:cs typeface="Arial" panose="020B0604020202020204" pitchFamily="34" charset="0"/>
              </a:rPr>
              <a:t>إشعياء 53: 5</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85D087E1-3F8C-41A4-9915-4D46D13CD6AF}"/>
              </a:ext>
            </a:extLst>
          </p:cNvPr>
          <p:cNvSpPr/>
          <p:nvPr/>
        </p:nvSpPr>
        <p:spPr bwMode="auto">
          <a:xfrm>
            <a:off x="304800" y="2276475"/>
            <a:ext cx="8315325" cy="1330436"/>
          </a:xfrm>
          <a:prstGeom prst="roundRect">
            <a:avLst/>
          </a:prstGeom>
          <a:solidFill>
            <a:srgbClr val="6633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7200"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يسوع </a:t>
            </a:r>
            <a:r>
              <a:rPr kumimoji="0" lang="ar-JO" sz="7200" b="1"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دفع</a:t>
            </a:r>
            <a:r>
              <a:rPr kumimoji="0" lang="ar-JO" sz="7200"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 كل شيء</a:t>
            </a:r>
          </a:p>
        </p:txBody>
      </p:sp>
    </p:spTree>
    <p:extLst>
      <p:ext uri="{BB962C8B-B14F-4D97-AF65-F5344CB8AC3E}">
        <p14:creationId xmlns:p14="http://schemas.microsoft.com/office/powerpoint/2010/main" val="536339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لدم المسيح</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أن يغفر خطايانا؟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41597" y="2060848"/>
            <a:ext cx="5080000" cy="4254500"/>
          </a:xfrm>
          <a:prstGeom prst="rect">
            <a:avLst/>
          </a:prstGeom>
        </p:spPr>
      </p:pic>
      <p:sp>
        <p:nvSpPr>
          <p:cNvPr id="6" name="Rectangle 5">
            <a:extLst>
              <a:ext uri="{FF2B5EF4-FFF2-40B4-BE49-F238E27FC236}">
                <a16:creationId xmlns:a16="http://schemas.microsoft.com/office/drawing/2014/main" id="{0A74B469-5634-4B03-88B6-EA2FDE11C6BC}"/>
              </a:ext>
            </a:extLst>
          </p:cNvPr>
          <p:cNvSpPr/>
          <p:nvPr/>
        </p:nvSpPr>
        <p:spPr bwMode="auto">
          <a:xfrm rot="21233219">
            <a:off x="2143125" y="3562350"/>
            <a:ext cx="4914899" cy="157184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8000" dirty="0">
                <a:latin typeface="Calibri" panose="020F0502020204030204" pitchFamily="34" charset="0"/>
                <a:cs typeface="Calibri" panose="020F0502020204030204" pitchFamily="34" charset="0"/>
              </a:rPr>
              <a:t>أنا أغفر</a:t>
            </a:r>
            <a:r>
              <a:rPr lang="ar-JO" sz="9600" dirty="0">
                <a:latin typeface="Calibri" panose="020F0502020204030204" pitchFamily="34" charset="0"/>
                <a:cs typeface="Calibri" panose="020F0502020204030204" pitchFamily="34" charset="0"/>
              </a:rPr>
              <a:t>لكَ</a:t>
            </a:r>
            <a:endParaRPr kumimoji="0" lang="en-US" sz="9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17155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131129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دم المسيح يغفر بطريقتين: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5526" y="1124744"/>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الثقة بدم المسيح يضع</a:t>
            </a:r>
          </a:p>
          <a:p>
            <a:pPr defTabSz="914400">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غير المؤمنين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علاقة</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مع الله</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5526" y="3573016"/>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الاعتراف بخطايانا يعيد</a:t>
            </a:r>
          </a:p>
          <a:p>
            <a:pPr defTabSz="914400">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المؤمنين</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إلى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شركتهم</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مع الله</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5526" y="2276872"/>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أعترف بيسوع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كمخلّص</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5526" y="4781997"/>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أعترف بيسوع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كربّ</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35514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القداسة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458095" y="1535796"/>
            <a:ext cx="5440277" cy="351814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latin typeface="Arial" panose="020B0604020202020204" pitchFamily="34" charset="0"/>
                <a:ea typeface="ＭＳ Ｐゴシック" charset="0"/>
                <a:cs typeface="Arial" panose="020B0604020202020204" pitchFamily="34" charset="0"/>
              </a:rPr>
              <a:t>القداسة ليست الطريق إلى المسيح.</a:t>
            </a:r>
          </a:p>
          <a:p>
            <a:pPr>
              <a:defRPr/>
            </a:pPr>
            <a:r>
              <a:rPr lang="ar-JO" sz="2400" b="1" dirty="0">
                <a:latin typeface="Arial" panose="020B0604020202020204" pitchFamily="34" charset="0"/>
                <a:ea typeface="ＭＳ Ｐゴシック" charset="0"/>
                <a:cs typeface="Arial" panose="020B0604020202020204" pitchFamily="34" charset="0"/>
              </a:rPr>
              <a:t>المسيح هو الطريق إلى القداسة.</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2400" b="1" dirty="0">
              <a:effectLst/>
              <a:latin typeface="Arial" charset="0"/>
              <a:ea typeface="ＭＳ Ｐゴシック" charset="0"/>
              <a:cs typeface="ＭＳ Ｐゴシック" charset="0"/>
            </a:endParaRPr>
          </a:p>
          <a:p>
            <a:pPr>
              <a:defRPr/>
            </a:pPr>
            <a:r>
              <a:rPr lang="en-US" sz="2400" b="1" i="1" dirty="0">
                <a:effectLst/>
                <a:latin typeface="Arial" charset="0"/>
                <a:ea typeface="ＭＳ Ｐゴシック" charset="0"/>
                <a:cs typeface="ＭＳ Ｐゴシック" charset="0"/>
              </a:rPr>
              <a:t> </a:t>
            </a:r>
            <a:r>
              <a:rPr lang="en-US" sz="2400" b="1" i="1" dirty="0">
                <a:latin typeface="Arial" panose="020B0604020202020204" pitchFamily="34" charset="0"/>
                <a:ea typeface="ＭＳ Ｐゴシック" charset="0"/>
                <a:cs typeface="Arial" panose="020B0604020202020204" pitchFamily="34" charset="0"/>
              </a:rPr>
              <a:t>——</a:t>
            </a:r>
            <a:r>
              <a:rPr lang="ar-JO" sz="2400" b="1" i="1" dirty="0">
                <a:latin typeface="Arial" panose="020B0604020202020204" pitchFamily="34" charset="0"/>
                <a:ea typeface="ＭＳ Ｐゴシック" charset="0"/>
                <a:cs typeface="Arial" panose="020B0604020202020204" pitchFamily="34" charset="0"/>
              </a:rPr>
              <a:t>أدريان روجرز </a:t>
            </a:r>
            <a:r>
              <a:rPr lang="en-US" sz="2400" b="1" i="1" dirty="0">
                <a:latin typeface="Arial" panose="020B0604020202020204" pitchFamily="34" charset="0"/>
                <a:ea typeface="ＭＳ Ｐゴシック" charset="0"/>
                <a:cs typeface="Arial" panose="020B0604020202020204" pitchFamily="34" charset="0"/>
              </a:rPr>
              <a:t> </a:t>
            </a:r>
            <a:r>
              <a:rPr lang="en-US" sz="2400" b="1" i="1" dirty="0">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207656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١١</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076981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يمكننا أن نستمر بالتمتع</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بحضور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بعد أن تعرفنا عليه؟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t="4649" b="10762"/>
          <a:stretch/>
        </p:blipFill>
        <p:spPr>
          <a:xfrm>
            <a:off x="0" y="2507138"/>
            <a:ext cx="9144000" cy="4350862"/>
          </a:xfrm>
          <a:prstGeom prst="rect">
            <a:avLst/>
          </a:prstGeom>
        </p:spPr>
      </p:pic>
    </p:spTree>
    <p:extLst>
      <p:ext uri="{BB962C8B-B14F-4D97-AF65-F5344CB8AC3E}">
        <p14:creationId xmlns:p14="http://schemas.microsoft.com/office/powerpoint/2010/main" val="85351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الروح القدس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300348"/>
            <a:ext cx="9144000" cy="5557652"/>
          </a:xfrm>
          <a:prstGeom prst="rect">
            <a:avLst/>
          </a:prstGeom>
        </p:spPr>
      </p:pic>
    </p:spTree>
    <p:extLst>
      <p:ext uri="{BB962C8B-B14F-4D97-AF65-F5344CB8AC3E}">
        <p14:creationId xmlns:p14="http://schemas.microsoft.com/office/powerpoint/2010/main" val="9363107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ar-JO" dirty="0">
                <a:solidFill>
                  <a:schemeClr val="tx1"/>
                </a:solidFill>
                <a:latin typeface="Arial" charset="0"/>
                <a:ea typeface="ＭＳ Ｐゴシック" charset="0"/>
              </a:rPr>
              <a:t>برهان</a:t>
            </a:r>
            <a:endParaRPr lang="en-US" dirty="0">
              <a:solidFill>
                <a:schemeClr val="tx1"/>
              </a:solidFill>
              <a:latin typeface="Arial" charset="0"/>
              <a:ea typeface="ＭＳ Ｐゴシック" charset="0"/>
            </a:endParaRPr>
          </a:p>
        </p:txBody>
      </p:sp>
      <p:sp>
        <p:nvSpPr>
          <p:cNvPr id="271363" name="Text Box 4"/>
          <p:cNvSpPr txBox="1">
            <a:spLocks noChangeArrowheads="1"/>
          </p:cNvSpPr>
          <p:nvPr/>
        </p:nvSpPr>
        <p:spPr bwMode="auto">
          <a:xfrm>
            <a:off x="8451850" y="0"/>
            <a:ext cx="670376"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400" dirty="0">
                <a:solidFill>
                  <a:srgbClr val="CBCBCB"/>
                </a:solidFill>
                <a:latin typeface="Arial" charset="0"/>
                <a:cs typeface="Arial" charset="0"/>
              </a:rPr>
              <a:t>123</a:t>
            </a:r>
            <a:endParaRPr lang="en-US" sz="2400" dirty="0">
              <a:solidFill>
                <a:srgbClr val="CBCBCB"/>
              </a:solidFill>
              <a:latin typeface="Arial" charset="0"/>
              <a:cs typeface="Arial" charset="0"/>
            </a:endParaRPr>
          </a:p>
        </p:txBody>
      </p:sp>
      <p:sp>
        <p:nvSpPr>
          <p:cNvPr id="271364" name="Rectangle 6"/>
          <p:cNvSpPr>
            <a:spLocks noChangeArrowheads="1"/>
          </p:cNvSpPr>
          <p:nvPr/>
        </p:nvSpPr>
        <p:spPr bwMode="auto">
          <a:xfrm>
            <a:off x="762000" y="1828800"/>
            <a:ext cx="7772400" cy="4114800"/>
          </a:xfrm>
          <a:prstGeom prst="rect">
            <a:avLst/>
          </a:prstGeom>
          <a:solidFill>
            <a:srgbClr val="000000"/>
          </a:solidFill>
          <a:ln w="9525">
            <a:solidFill>
              <a:srgbClr val="000000"/>
            </a:solidFill>
            <a:miter lim="800000"/>
            <a:headEnd/>
            <a:tailEnd/>
          </a:ln>
        </p:spPr>
        <p:txBody>
          <a:bodyPr lIns="92075" tIns="46038" rIns="92075" bIns="46038"/>
          <a:lstStyle/>
          <a:p>
            <a:pPr marL="609600" indent="-609600" algn="r" defTabSz="914400" eaLnBrk="0" fontAlgn="base" hangingPunct="0">
              <a:spcBef>
                <a:spcPct val="20000"/>
              </a:spcBef>
              <a:spcAft>
                <a:spcPct val="0"/>
              </a:spcAft>
            </a:pPr>
            <a:r>
              <a:rPr kumimoji="1" lang="ar-JO" altLang="zh-CN" sz="3200" b="1" dirty="0">
                <a:solidFill>
                  <a:srgbClr val="FFFFFF"/>
                </a:solidFill>
                <a:latin typeface="Arial" panose="020B0604020202020204" pitchFamily="34" charset="0"/>
                <a:ea typeface="ＭＳ Ｐゴシック" charset="0"/>
                <a:cs typeface="Arial" panose="020B0604020202020204" pitchFamily="34" charset="0"/>
              </a:rPr>
              <a:t>طريقتان يمكن أن تجعلا إسرائيل مقدسة (11: 45)</a:t>
            </a:r>
            <a:endParaRPr kumimoji="1"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algn="r" defTabSz="914400" eaLnBrk="0" fontAlgn="base" hangingPunct="0">
              <a:spcBef>
                <a:spcPct val="20000"/>
              </a:spcBef>
              <a:spcAft>
                <a:spcPct val="0"/>
              </a:spcAft>
            </a:pPr>
            <a:r>
              <a:rPr kumimoji="1" lang="ar-JO" altLang="zh-CN" sz="3200" b="1" dirty="0">
                <a:solidFill>
                  <a:srgbClr val="FFFF00"/>
                </a:solidFill>
                <a:latin typeface="Arial" panose="020B0604020202020204" pitchFamily="34" charset="0"/>
                <a:ea typeface="ＭＳ Ｐゴシック" charset="0"/>
                <a:cs typeface="Arial" panose="020B0604020202020204" pitchFamily="34" charset="0"/>
              </a:rPr>
              <a:t>1- الذبائح </a:t>
            </a:r>
            <a:r>
              <a:rPr kumimoji="1" lang="ar-JO" altLang="zh-CN" sz="3200" b="1" dirty="0">
                <a:latin typeface="Arial" panose="020B0604020202020204" pitchFamily="34" charset="0"/>
                <a:ea typeface="ＭＳ Ｐゴシック" charset="0"/>
                <a:cs typeface="Arial" panose="020B0604020202020204" pitchFamily="34" charset="0"/>
              </a:rPr>
              <a:t>(1- 10)</a:t>
            </a:r>
            <a:endParaRPr kumimoji="1" lang="en-US" altLang="zh-CN" sz="3200" b="1" dirty="0">
              <a:latin typeface="Arial" panose="020B0604020202020204" pitchFamily="34" charset="0"/>
              <a:ea typeface="ＭＳ Ｐゴシック" charset="0"/>
              <a:cs typeface="Arial" panose="020B0604020202020204" pitchFamily="34" charset="0"/>
            </a:endParaRPr>
          </a:p>
          <a:p>
            <a:pPr algn="r" defTabSz="914400" eaLnBrk="0" fontAlgn="base" hangingPunct="0">
              <a:spcBef>
                <a:spcPct val="20000"/>
              </a:spcBef>
              <a:spcAft>
                <a:spcPct val="0"/>
              </a:spcAft>
            </a:pPr>
            <a:r>
              <a:rPr kumimoji="1" lang="ar-JO" altLang="zh-CN" sz="3200" b="1" dirty="0">
                <a:solidFill>
                  <a:srgbClr val="FFFF00"/>
                </a:solidFill>
                <a:latin typeface="Arial" charset="0"/>
                <a:ea typeface="ＭＳ Ｐゴシック" charset="0"/>
                <a:cs typeface="Arial" charset="0"/>
              </a:rPr>
              <a:t>2- الانفصال </a:t>
            </a:r>
            <a:r>
              <a:rPr kumimoji="1" lang="ar-JO" altLang="zh-CN" sz="3200" b="1" dirty="0">
                <a:latin typeface="Arial" charset="0"/>
                <a:ea typeface="ＭＳ Ｐゴシック" charset="0"/>
                <a:cs typeface="Arial" charset="0"/>
              </a:rPr>
              <a:t>عن وثنية جيرانها (11- 27)</a:t>
            </a:r>
            <a:endParaRPr kumimoji="1" lang="en-US" sz="3200" b="1" dirty="0">
              <a:latin typeface="Arial" charset="0"/>
              <a:ea typeface="ＭＳ Ｐゴシック" charset="0"/>
              <a:cs typeface="Arial" charset="0"/>
            </a:endParaRPr>
          </a:p>
        </p:txBody>
      </p:sp>
      <p:pic>
        <p:nvPicPr>
          <p:cNvPr id="271365" name="Picture 5" descr="Jesus as K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3581400"/>
            <a:ext cx="32766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9864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06150"/>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١-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أعترف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أن الله هو كل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ما تحتاجه (لا ١-١٠)</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521446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4568746" cy="4459809"/>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٢-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مارس</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عادات صالحة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(لا ١١-٢٧).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568746" y="0"/>
            <a:ext cx="4590893" cy="6858000"/>
          </a:xfrm>
          <a:prstGeom prst="rect">
            <a:avLst/>
          </a:prstGeom>
        </p:spPr>
      </p:pic>
    </p:spTree>
    <p:extLst>
      <p:ext uri="{BB962C8B-B14F-4D97-AF65-F5344CB8AC3E}">
        <p14:creationId xmlns:p14="http://schemas.microsoft.com/office/powerpoint/2010/main" val="263070537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3057" name="Picture 11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8" name="Rectangle 2"/>
          <p:cNvSpPr>
            <a:spLocks noGrp="1" noChangeArrowheads="1"/>
          </p:cNvSpPr>
          <p:nvPr>
            <p:ph type="title"/>
          </p:nvPr>
        </p:nvSpPr>
        <p:spPr>
          <a:xfrm>
            <a:off x="2819400" y="152400"/>
            <a:ext cx="3276600" cy="609600"/>
          </a:xfrm>
          <a:solidFill>
            <a:schemeClr val="hlink"/>
          </a:solidFill>
        </p:spPr>
        <p:txBody>
          <a:bodyPr/>
          <a:lstStyle/>
          <a:p>
            <a:r>
              <a:rPr lang="ar-JO" sz="4000" b="1" dirty="0">
                <a:solidFill>
                  <a:schemeClr val="tx1"/>
                </a:solidFill>
                <a:ea typeface="ＭＳ Ｐゴシック" charset="0"/>
              </a:rPr>
              <a:t>لاوِيّين</a:t>
            </a:r>
            <a:endParaRPr lang="en-US" sz="4000" b="1" dirty="0">
              <a:solidFill>
                <a:schemeClr val="tx1"/>
              </a:solidFill>
              <a:ea typeface="ＭＳ Ｐゴシック" charset="0"/>
            </a:endParaRPr>
          </a:p>
        </p:txBody>
      </p:sp>
      <p:sp>
        <p:nvSpPr>
          <p:cNvPr id="173059" name="Text Box 4"/>
          <p:cNvSpPr txBox="1">
            <a:spLocks noChangeArrowheads="1"/>
          </p:cNvSpPr>
          <p:nvPr/>
        </p:nvSpPr>
        <p:spPr bwMode="auto">
          <a:xfrm>
            <a:off x="8416354" y="44624"/>
            <a:ext cx="70403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400" b="1" dirty="0">
                <a:solidFill>
                  <a:srgbClr val="FFFFFF"/>
                </a:solidFill>
                <a:latin typeface="Arial" charset="0"/>
              </a:rPr>
              <a:t>122</a:t>
            </a:r>
            <a:endParaRPr lang="en-US" sz="2400" b="1" dirty="0">
              <a:solidFill>
                <a:srgbClr val="FFFFFF"/>
              </a:solidFill>
              <a:latin typeface="Arial" charset="0"/>
            </a:endParaRPr>
          </a:p>
        </p:txBody>
      </p:sp>
      <p:sp>
        <p:nvSpPr>
          <p:cNvPr id="173060" name="Line 5"/>
          <p:cNvSpPr>
            <a:spLocks noChangeShapeType="1"/>
          </p:cNvSpPr>
          <p:nvPr/>
        </p:nvSpPr>
        <p:spPr bwMode="auto">
          <a:xfrm flipV="1">
            <a:off x="0" y="5791200"/>
            <a:ext cx="4572000" cy="533400"/>
          </a:xfrm>
          <a:prstGeom prst="line">
            <a:avLst/>
          </a:prstGeom>
          <a:noFill/>
          <a:ln w="12700">
            <a:solidFill>
              <a:schemeClr val="folHlink"/>
            </a:solidFill>
            <a:round/>
            <a:headEnd/>
            <a:tailEnd/>
          </a:ln>
          <a:extLst>
            <a:ext uri="{909E8E84-426E-40dd-AFC4-6F175D3DCCD1}">
              <a14:hiddenFill xmlns="" xmlns:a14="http://schemas.microsoft.com/office/drawing/2010/main">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nvGrpSpPr>
          <p:cNvPr id="173061" name="Group 116"/>
          <p:cNvGrpSpPr>
            <a:grpSpLocks/>
          </p:cNvGrpSpPr>
          <p:nvPr/>
        </p:nvGrpSpPr>
        <p:grpSpPr bwMode="auto">
          <a:xfrm>
            <a:off x="17463" y="762000"/>
            <a:ext cx="9126537" cy="6096000"/>
            <a:chOff x="11" y="480"/>
            <a:chExt cx="5749" cy="3504"/>
          </a:xfrm>
        </p:grpSpPr>
        <p:grpSp>
          <p:nvGrpSpPr>
            <p:cNvPr id="173062" name="Group 57"/>
            <p:cNvGrpSpPr>
              <a:grpSpLocks/>
            </p:cNvGrpSpPr>
            <p:nvPr/>
          </p:nvGrpSpPr>
          <p:grpSpPr bwMode="auto">
            <a:xfrm>
              <a:off x="11" y="480"/>
              <a:ext cx="5749" cy="363"/>
              <a:chOff x="0" y="0"/>
              <a:chExt cx="5778" cy="671"/>
            </a:xfrm>
          </p:grpSpPr>
          <p:sp>
            <p:nvSpPr>
              <p:cNvPr id="173135" name="Rectangle 6"/>
              <p:cNvSpPr>
                <a:spLocks noChangeArrowheads="1"/>
              </p:cNvSpPr>
              <p:nvPr/>
            </p:nvSpPr>
            <p:spPr bwMode="auto">
              <a:xfrm>
                <a:off x="32" y="0"/>
                <a:ext cx="5714" cy="671"/>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3200" b="1" dirty="0">
                    <a:solidFill>
                      <a:srgbClr val="FFFFFF"/>
                    </a:solidFill>
                    <a:latin typeface="Arial Narrow" charset="0"/>
                    <a:ea typeface="ＭＳ Ｐゴシック" charset="0"/>
                    <a:cs typeface="Arial" panose="020B0604020202020204" pitchFamily="34" charset="0"/>
                  </a:rPr>
                  <a:t>التقديس عن طريق الذبيحة والانفصال</a:t>
                </a:r>
                <a:endParaRPr lang="en-US" sz="3200" dirty="0">
                  <a:solidFill>
                    <a:srgbClr val="FFFFFF"/>
                  </a:solidFill>
                  <a:latin typeface="Arial Narrow" charset="0"/>
                  <a:ea typeface="ＭＳ Ｐゴシック" charset="0"/>
                  <a:cs typeface="Arial" panose="020B0604020202020204" pitchFamily="34" charset="0"/>
                </a:endParaRPr>
              </a:p>
            </p:txBody>
          </p:sp>
          <p:sp>
            <p:nvSpPr>
              <p:cNvPr id="173136" name="Rectangle 56"/>
              <p:cNvSpPr>
                <a:spLocks noChangeArrowheads="1"/>
              </p:cNvSpPr>
              <p:nvPr/>
            </p:nvSpPr>
            <p:spPr bwMode="auto">
              <a:xfrm>
                <a:off x="0" y="0"/>
                <a:ext cx="5778"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3" name="Group 59"/>
            <p:cNvGrpSpPr>
              <a:grpSpLocks/>
            </p:cNvGrpSpPr>
            <p:nvPr/>
          </p:nvGrpSpPr>
          <p:grpSpPr bwMode="auto">
            <a:xfrm>
              <a:off x="11" y="843"/>
              <a:ext cx="5749" cy="342"/>
              <a:chOff x="0" y="671"/>
              <a:chExt cx="5778" cy="633"/>
            </a:xfrm>
          </p:grpSpPr>
          <p:sp>
            <p:nvSpPr>
              <p:cNvPr id="173133" name="Rectangle 7"/>
              <p:cNvSpPr>
                <a:spLocks noChangeArrowheads="1"/>
              </p:cNvSpPr>
              <p:nvPr/>
            </p:nvSpPr>
            <p:spPr bwMode="auto">
              <a:xfrm>
                <a:off x="32" y="671"/>
                <a:ext cx="571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القصد: أن يبقى الربّ مع الأمة</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34" name="Rectangle 58"/>
              <p:cNvSpPr>
                <a:spLocks noChangeArrowheads="1"/>
              </p:cNvSpPr>
              <p:nvPr/>
            </p:nvSpPr>
            <p:spPr bwMode="auto">
              <a:xfrm>
                <a:off x="0" y="671"/>
                <a:ext cx="577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4" name="Group 61"/>
            <p:cNvGrpSpPr>
              <a:grpSpLocks/>
            </p:cNvGrpSpPr>
            <p:nvPr/>
          </p:nvGrpSpPr>
          <p:grpSpPr bwMode="auto">
            <a:xfrm>
              <a:off x="11" y="1185"/>
              <a:ext cx="5749" cy="343"/>
              <a:chOff x="0" y="1304"/>
              <a:chExt cx="5778" cy="633"/>
            </a:xfrm>
          </p:grpSpPr>
          <p:sp>
            <p:nvSpPr>
              <p:cNvPr id="173131" name="Rectangle 8"/>
              <p:cNvSpPr>
                <a:spLocks noChangeArrowheads="1"/>
              </p:cNvSpPr>
              <p:nvPr/>
            </p:nvSpPr>
            <p:spPr bwMode="auto">
              <a:xfrm>
                <a:off x="32" y="1304"/>
                <a:ext cx="571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المكان: جبل سيناء</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32" name="Rectangle 60"/>
              <p:cNvSpPr>
                <a:spLocks noChangeArrowheads="1"/>
              </p:cNvSpPr>
              <p:nvPr/>
            </p:nvSpPr>
            <p:spPr bwMode="auto">
              <a:xfrm>
                <a:off x="0" y="1304"/>
                <a:ext cx="577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5" name="Group 63"/>
            <p:cNvGrpSpPr>
              <a:grpSpLocks/>
            </p:cNvGrpSpPr>
            <p:nvPr/>
          </p:nvGrpSpPr>
          <p:grpSpPr bwMode="auto">
            <a:xfrm>
              <a:off x="11" y="1528"/>
              <a:ext cx="5749" cy="342"/>
              <a:chOff x="0" y="1937"/>
              <a:chExt cx="5778" cy="633"/>
            </a:xfrm>
          </p:grpSpPr>
          <p:sp>
            <p:nvSpPr>
              <p:cNvPr id="173129" name="Rectangle 9"/>
              <p:cNvSpPr>
                <a:spLocks noChangeArrowheads="1"/>
              </p:cNvSpPr>
              <p:nvPr/>
            </p:nvSpPr>
            <p:spPr bwMode="auto">
              <a:xfrm>
                <a:off x="32" y="1937"/>
                <a:ext cx="571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الزمان: شهر واحد</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30" name="Rectangle 62"/>
              <p:cNvSpPr>
                <a:spLocks noChangeArrowheads="1"/>
              </p:cNvSpPr>
              <p:nvPr/>
            </p:nvSpPr>
            <p:spPr bwMode="auto">
              <a:xfrm>
                <a:off x="0" y="1937"/>
                <a:ext cx="577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6" name="Group 65"/>
            <p:cNvGrpSpPr>
              <a:grpSpLocks/>
            </p:cNvGrpSpPr>
            <p:nvPr/>
          </p:nvGrpSpPr>
          <p:grpSpPr bwMode="auto">
            <a:xfrm>
              <a:off x="11" y="1870"/>
              <a:ext cx="2803" cy="229"/>
              <a:chOff x="0" y="2570"/>
              <a:chExt cx="2817" cy="422"/>
            </a:xfrm>
          </p:grpSpPr>
          <p:sp>
            <p:nvSpPr>
              <p:cNvPr id="173127" name="Rectangle 10"/>
              <p:cNvSpPr>
                <a:spLocks noChangeArrowheads="1"/>
              </p:cNvSpPr>
              <p:nvPr/>
            </p:nvSpPr>
            <p:spPr bwMode="auto">
              <a:xfrm>
                <a:off x="32" y="2570"/>
                <a:ext cx="2753"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الأصحاحات 1- 10</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28" name="Rectangle 64"/>
              <p:cNvSpPr>
                <a:spLocks noChangeArrowheads="1"/>
              </p:cNvSpPr>
              <p:nvPr/>
            </p:nvSpPr>
            <p:spPr bwMode="auto">
              <a:xfrm>
                <a:off x="0" y="2570"/>
                <a:ext cx="2817"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7" name="Group 67"/>
            <p:cNvGrpSpPr>
              <a:grpSpLocks/>
            </p:cNvGrpSpPr>
            <p:nvPr/>
          </p:nvGrpSpPr>
          <p:grpSpPr bwMode="auto">
            <a:xfrm>
              <a:off x="2814" y="1870"/>
              <a:ext cx="2946" cy="229"/>
              <a:chOff x="2817" y="2570"/>
              <a:chExt cx="2961" cy="422"/>
            </a:xfrm>
          </p:grpSpPr>
          <p:sp>
            <p:nvSpPr>
              <p:cNvPr id="173125" name="Rectangle 11"/>
              <p:cNvSpPr>
                <a:spLocks noChangeArrowheads="1"/>
              </p:cNvSpPr>
              <p:nvPr/>
            </p:nvSpPr>
            <p:spPr bwMode="auto">
              <a:xfrm>
                <a:off x="2849" y="2570"/>
                <a:ext cx="2897"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الأصحاحات 11- 27</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26" name="Rectangle 66"/>
              <p:cNvSpPr>
                <a:spLocks noChangeArrowheads="1"/>
              </p:cNvSpPr>
              <p:nvPr/>
            </p:nvSpPr>
            <p:spPr bwMode="auto">
              <a:xfrm>
                <a:off x="2817" y="2570"/>
                <a:ext cx="2961"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8" name="Group 69"/>
            <p:cNvGrpSpPr>
              <a:grpSpLocks/>
            </p:cNvGrpSpPr>
            <p:nvPr/>
          </p:nvGrpSpPr>
          <p:grpSpPr bwMode="auto">
            <a:xfrm>
              <a:off x="11" y="2099"/>
              <a:ext cx="2803" cy="228"/>
              <a:chOff x="0" y="2992"/>
              <a:chExt cx="2817" cy="422"/>
            </a:xfrm>
          </p:grpSpPr>
          <p:sp>
            <p:nvSpPr>
              <p:cNvPr id="173123" name="Rectangle 12"/>
              <p:cNvSpPr>
                <a:spLocks noChangeArrowheads="1"/>
              </p:cNvSpPr>
              <p:nvPr/>
            </p:nvSpPr>
            <p:spPr bwMode="auto">
              <a:xfrm>
                <a:off x="32" y="2992"/>
                <a:ext cx="2753"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الذبيحة</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24" name="Rectangle 68"/>
              <p:cNvSpPr>
                <a:spLocks noChangeArrowheads="1"/>
              </p:cNvSpPr>
              <p:nvPr/>
            </p:nvSpPr>
            <p:spPr bwMode="auto">
              <a:xfrm>
                <a:off x="0" y="2992"/>
                <a:ext cx="2817"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9" name="Group 71"/>
            <p:cNvGrpSpPr>
              <a:grpSpLocks/>
            </p:cNvGrpSpPr>
            <p:nvPr/>
          </p:nvGrpSpPr>
          <p:grpSpPr bwMode="auto">
            <a:xfrm>
              <a:off x="2814" y="2099"/>
              <a:ext cx="2946" cy="228"/>
              <a:chOff x="2817" y="2992"/>
              <a:chExt cx="2961" cy="422"/>
            </a:xfrm>
          </p:grpSpPr>
          <p:sp>
            <p:nvSpPr>
              <p:cNvPr id="173121" name="Rectangle 13"/>
              <p:cNvSpPr>
                <a:spLocks noChangeArrowheads="1"/>
              </p:cNvSpPr>
              <p:nvPr/>
            </p:nvSpPr>
            <p:spPr bwMode="auto">
              <a:xfrm>
                <a:off x="2849" y="2992"/>
                <a:ext cx="2897"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الانفصال</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22" name="Rectangle 70"/>
              <p:cNvSpPr>
                <a:spLocks noChangeArrowheads="1"/>
              </p:cNvSpPr>
              <p:nvPr/>
            </p:nvSpPr>
            <p:spPr bwMode="auto">
              <a:xfrm>
                <a:off x="2817" y="2992"/>
                <a:ext cx="2961"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0" name="Group 73"/>
            <p:cNvGrpSpPr>
              <a:grpSpLocks/>
            </p:cNvGrpSpPr>
            <p:nvPr/>
          </p:nvGrpSpPr>
          <p:grpSpPr bwMode="auto">
            <a:xfrm>
              <a:off x="11" y="2327"/>
              <a:ext cx="2803" cy="228"/>
              <a:chOff x="0" y="3414"/>
              <a:chExt cx="2817" cy="422"/>
            </a:xfrm>
          </p:grpSpPr>
          <p:sp>
            <p:nvSpPr>
              <p:cNvPr id="173119" name="Rectangle 14"/>
              <p:cNvSpPr>
                <a:spLocks noChangeArrowheads="1"/>
              </p:cNvSpPr>
              <p:nvPr/>
            </p:nvSpPr>
            <p:spPr bwMode="auto">
              <a:xfrm>
                <a:off x="32" y="3414"/>
                <a:ext cx="2753"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عبادة الله القدوس</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20" name="Rectangle 72"/>
              <p:cNvSpPr>
                <a:spLocks noChangeArrowheads="1"/>
              </p:cNvSpPr>
              <p:nvPr/>
            </p:nvSpPr>
            <p:spPr bwMode="auto">
              <a:xfrm>
                <a:off x="0" y="3414"/>
                <a:ext cx="2817"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1" name="Group 75"/>
            <p:cNvGrpSpPr>
              <a:grpSpLocks/>
            </p:cNvGrpSpPr>
            <p:nvPr/>
          </p:nvGrpSpPr>
          <p:grpSpPr bwMode="auto">
            <a:xfrm>
              <a:off x="2814" y="2327"/>
              <a:ext cx="2946" cy="228"/>
              <a:chOff x="2817" y="3414"/>
              <a:chExt cx="2961" cy="422"/>
            </a:xfrm>
          </p:grpSpPr>
          <p:sp>
            <p:nvSpPr>
              <p:cNvPr id="173117" name="Rectangle 15"/>
              <p:cNvSpPr>
                <a:spLocks noChangeArrowheads="1"/>
              </p:cNvSpPr>
              <p:nvPr/>
            </p:nvSpPr>
            <p:spPr bwMode="auto">
              <a:xfrm>
                <a:off x="2849" y="3414"/>
                <a:ext cx="2897"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السير مع الله القدوس</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18" name="Rectangle 74"/>
              <p:cNvSpPr>
                <a:spLocks noChangeArrowheads="1"/>
              </p:cNvSpPr>
              <p:nvPr/>
            </p:nvSpPr>
            <p:spPr bwMode="auto">
              <a:xfrm>
                <a:off x="2817" y="3414"/>
                <a:ext cx="2961"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2" name="Group 77"/>
            <p:cNvGrpSpPr>
              <a:grpSpLocks/>
            </p:cNvGrpSpPr>
            <p:nvPr/>
          </p:nvGrpSpPr>
          <p:grpSpPr bwMode="auto">
            <a:xfrm>
              <a:off x="11" y="2555"/>
              <a:ext cx="2803" cy="229"/>
              <a:chOff x="0" y="3836"/>
              <a:chExt cx="2817" cy="422"/>
            </a:xfrm>
          </p:grpSpPr>
          <p:sp>
            <p:nvSpPr>
              <p:cNvPr id="173115" name="Rectangle 16"/>
              <p:cNvSpPr>
                <a:spLocks noChangeArrowheads="1"/>
              </p:cNvSpPr>
              <p:nvPr/>
            </p:nvSpPr>
            <p:spPr bwMode="auto">
              <a:xfrm>
                <a:off x="32" y="3836"/>
                <a:ext cx="2753"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Narrow" charset="0"/>
                    <a:ea typeface="ＭＳ Ｐゴシック" charset="0"/>
                    <a:cs typeface="Arial" panose="020B0604020202020204" pitchFamily="34" charset="0"/>
                  </a:rPr>
                  <a:t>ضمان الشركة مع الله</a:t>
                </a:r>
                <a:endParaRPr lang="en-US" sz="2400" dirty="0">
                  <a:solidFill>
                    <a:srgbClr val="FFFFFF"/>
                  </a:solidFill>
                  <a:latin typeface="Arial Narrow" charset="0"/>
                  <a:ea typeface="ＭＳ Ｐゴシック" charset="0"/>
                  <a:cs typeface="Arial" panose="020B0604020202020204" pitchFamily="34" charset="0"/>
                </a:endParaRPr>
              </a:p>
            </p:txBody>
          </p:sp>
          <p:sp>
            <p:nvSpPr>
              <p:cNvPr id="173116" name="Rectangle 76"/>
              <p:cNvSpPr>
                <a:spLocks noChangeArrowheads="1"/>
              </p:cNvSpPr>
              <p:nvPr/>
            </p:nvSpPr>
            <p:spPr bwMode="auto">
              <a:xfrm>
                <a:off x="0" y="3836"/>
                <a:ext cx="2817"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3" name="Group 79"/>
            <p:cNvGrpSpPr>
              <a:grpSpLocks/>
            </p:cNvGrpSpPr>
            <p:nvPr/>
          </p:nvGrpSpPr>
          <p:grpSpPr bwMode="auto">
            <a:xfrm>
              <a:off x="2814" y="2555"/>
              <a:ext cx="2946" cy="229"/>
              <a:chOff x="2817" y="3836"/>
              <a:chExt cx="2961" cy="422"/>
            </a:xfrm>
          </p:grpSpPr>
          <p:sp>
            <p:nvSpPr>
              <p:cNvPr id="173113" name="Rectangle 17"/>
              <p:cNvSpPr>
                <a:spLocks noChangeArrowheads="1"/>
              </p:cNvSpPr>
              <p:nvPr/>
            </p:nvSpPr>
            <p:spPr bwMode="auto">
              <a:xfrm>
                <a:off x="2849" y="3836"/>
                <a:ext cx="2897"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Narrow" charset="0"/>
                    <a:ea typeface="ＭＳ Ｐゴシック" charset="0"/>
                    <a:cs typeface="Arial" panose="020B0604020202020204" pitchFamily="34" charset="0"/>
                  </a:rPr>
                  <a:t>استمرار الشركة مع الله</a:t>
                </a:r>
                <a:endParaRPr lang="en-US" sz="2400" dirty="0">
                  <a:solidFill>
                    <a:srgbClr val="FFFFFF"/>
                  </a:solidFill>
                  <a:latin typeface="Arial Narrow" charset="0"/>
                  <a:ea typeface="ＭＳ Ｐゴシック" charset="0"/>
                  <a:cs typeface="Arial" panose="020B0604020202020204" pitchFamily="34" charset="0"/>
                </a:endParaRPr>
              </a:p>
            </p:txBody>
          </p:sp>
          <p:sp>
            <p:nvSpPr>
              <p:cNvPr id="173114" name="Rectangle 78"/>
              <p:cNvSpPr>
                <a:spLocks noChangeArrowheads="1"/>
              </p:cNvSpPr>
              <p:nvPr/>
            </p:nvSpPr>
            <p:spPr bwMode="auto">
              <a:xfrm>
                <a:off x="2817" y="3836"/>
                <a:ext cx="2961"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4" name="Group 81"/>
            <p:cNvGrpSpPr>
              <a:grpSpLocks/>
            </p:cNvGrpSpPr>
            <p:nvPr/>
          </p:nvGrpSpPr>
          <p:grpSpPr bwMode="auto">
            <a:xfrm>
              <a:off x="11" y="2784"/>
              <a:ext cx="2803" cy="228"/>
              <a:chOff x="0" y="4258"/>
              <a:chExt cx="2817" cy="422"/>
            </a:xfrm>
          </p:grpSpPr>
          <p:sp>
            <p:nvSpPr>
              <p:cNvPr id="173111" name="Rectangle 18"/>
              <p:cNvSpPr>
                <a:spLocks noChangeArrowheads="1"/>
              </p:cNvSpPr>
              <p:nvPr/>
            </p:nvSpPr>
            <p:spPr bwMode="auto">
              <a:xfrm>
                <a:off x="32" y="4258"/>
                <a:ext cx="2753"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الاقتراب من الله</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12" name="Rectangle 80"/>
              <p:cNvSpPr>
                <a:spLocks noChangeArrowheads="1"/>
              </p:cNvSpPr>
              <p:nvPr/>
            </p:nvSpPr>
            <p:spPr bwMode="auto">
              <a:xfrm>
                <a:off x="0" y="4258"/>
                <a:ext cx="2817"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5" name="Group 83"/>
            <p:cNvGrpSpPr>
              <a:grpSpLocks/>
            </p:cNvGrpSpPr>
            <p:nvPr/>
          </p:nvGrpSpPr>
          <p:grpSpPr bwMode="auto">
            <a:xfrm>
              <a:off x="2814" y="2784"/>
              <a:ext cx="2946" cy="228"/>
              <a:chOff x="2817" y="4258"/>
              <a:chExt cx="2961" cy="422"/>
            </a:xfrm>
          </p:grpSpPr>
          <p:sp>
            <p:nvSpPr>
              <p:cNvPr id="173109" name="Rectangle 19"/>
              <p:cNvSpPr>
                <a:spLocks noChangeArrowheads="1"/>
              </p:cNvSpPr>
              <p:nvPr/>
            </p:nvSpPr>
            <p:spPr bwMode="auto">
              <a:xfrm>
                <a:off x="2849" y="4258"/>
                <a:ext cx="2897"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استرضاء الله</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10" name="Rectangle 82"/>
              <p:cNvSpPr>
                <a:spLocks noChangeArrowheads="1"/>
              </p:cNvSpPr>
              <p:nvPr/>
            </p:nvSpPr>
            <p:spPr bwMode="auto">
              <a:xfrm>
                <a:off x="2817" y="4258"/>
                <a:ext cx="2961"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6" name="Group 85"/>
            <p:cNvGrpSpPr>
              <a:grpSpLocks/>
            </p:cNvGrpSpPr>
            <p:nvPr/>
          </p:nvGrpSpPr>
          <p:grpSpPr bwMode="auto">
            <a:xfrm>
              <a:off x="11" y="3012"/>
              <a:ext cx="1388" cy="342"/>
              <a:chOff x="0" y="4680"/>
              <a:chExt cx="1395" cy="633"/>
            </a:xfrm>
          </p:grpSpPr>
          <p:sp>
            <p:nvSpPr>
              <p:cNvPr id="173107" name="Rectangle 20"/>
              <p:cNvSpPr>
                <a:spLocks noChangeArrowheads="1"/>
              </p:cNvSpPr>
              <p:nvPr/>
            </p:nvSpPr>
            <p:spPr bwMode="auto">
              <a:xfrm>
                <a:off x="32" y="4680"/>
                <a:ext cx="133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000" b="1" dirty="0">
                    <a:solidFill>
                      <a:srgbClr val="FFFFFF"/>
                    </a:solidFill>
                    <a:latin typeface="Arial" panose="020B0604020202020204" pitchFamily="34" charset="0"/>
                    <a:ea typeface="ＭＳ Ｐゴシック" charset="0"/>
                    <a:cs typeface="Arial" panose="020B0604020202020204" pitchFamily="34" charset="0"/>
                  </a:rPr>
                  <a:t>ذبائح صحيحة</a:t>
                </a:r>
              </a:p>
              <a:p>
                <a:pPr algn="ctr" defTabSz="914400" fontAlgn="base">
                  <a:spcBef>
                    <a:spcPct val="0"/>
                  </a:spcBef>
                  <a:spcAft>
                    <a:spcPct val="0"/>
                  </a:spcAft>
                </a:pPr>
                <a:r>
                  <a:rPr lang="ar-JO" sz="2000" b="1" dirty="0">
                    <a:solidFill>
                      <a:srgbClr val="FFFFFF"/>
                    </a:solidFill>
                    <a:latin typeface="Arial" panose="020B0604020202020204" pitchFamily="34" charset="0"/>
                    <a:ea typeface="ＭＳ Ｐゴシック" charset="0"/>
                    <a:cs typeface="Arial" panose="020B0604020202020204" pitchFamily="34" charset="0"/>
                  </a:rPr>
                  <a:t>(1- 7)</a:t>
                </a:r>
                <a:endParaRPr lang="en-US" sz="2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08" name="Rectangle 84"/>
              <p:cNvSpPr>
                <a:spLocks noChangeArrowheads="1"/>
              </p:cNvSpPr>
              <p:nvPr/>
            </p:nvSpPr>
            <p:spPr bwMode="auto">
              <a:xfrm>
                <a:off x="0" y="4680"/>
                <a:ext cx="139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7" name="Group 87"/>
            <p:cNvGrpSpPr>
              <a:grpSpLocks/>
            </p:cNvGrpSpPr>
            <p:nvPr/>
          </p:nvGrpSpPr>
          <p:grpSpPr bwMode="auto">
            <a:xfrm>
              <a:off x="1399" y="3012"/>
              <a:ext cx="1415" cy="342"/>
              <a:chOff x="1395" y="4680"/>
              <a:chExt cx="1422" cy="633"/>
            </a:xfrm>
          </p:grpSpPr>
          <p:sp>
            <p:nvSpPr>
              <p:cNvPr id="173105" name="Rectangle 21"/>
              <p:cNvSpPr>
                <a:spLocks noChangeArrowheads="1"/>
              </p:cNvSpPr>
              <p:nvPr/>
            </p:nvSpPr>
            <p:spPr bwMode="auto">
              <a:xfrm>
                <a:off x="1427" y="4680"/>
                <a:ext cx="135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000" b="1" dirty="0">
                    <a:solidFill>
                      <a:srgbClr val="FFFFFF"/>
                    </a:solidFill>
                    <a:latin typeface="Arial Narrow" charset="0"/>
                    <a:ea typeface="ＭＳ Ｐゴシック" charset="0"/>
                    <a:cs typeface="ＭＳ Ｐゴシック" charset="0"/>
                  </a:rPr>
                  <a:t> </a:t>
                </a:r>
                <a:r>
                  <a:rPr lang="ar-JO" sz="2000" b="1" dirty="0">
                    <a:solidFill>
                      <a:srgbClr val="FFFFFF"/>
                    </a:solidFill>
                    <a:latin typeface="Arial" panose="020B0604020202020204" pitchFamily="34" charset="0"/>
                    <a:ea typeface="ＭＳ Ｐゴシック" charset="0"/>
                    <a:cs typeface="Arial" panose="020B0604020202020204" pitchFamily="34" charset="0"/>
                  </a:rPr>
                  <a:t>كهنة مثاليون</a:t>
                </a:r>
              </a:p>
              <a:p>
                <a:pPr algn="ctr" defTabSz="914400" fontAlgn="base">
                  <a:spcBef>
                    <a:spcPct val="0"/>
                  </a:spcBef>
                  <a:spcAft>
                    <a:spcPct val="0"/>
                  </a:spcAft>
                </a:pPr>
                <a:r>
                  <a:rPr lang="ar-JO" sz="2000" b="1" dirty="0">
                    <a:solidFill>
                      <a:srgbClr val="FFFFFF"/>
                    </a:solidFill>
                    <a:latin typeface="Arial" panose="020B0604020202020204" pitchFamily="34" charset="0"/>
                    <a:ea typeface="ＭＳ Ｐゴシック" charset="0"/>
                    <a:cs typeface="Arial" panose="020B0604020202020204" pitchFamily="34" charset="0"/>
                  </a:rPr>
                  <a:t>(8- 10)</a:t>
                </a:r>
                <a:endParaRPr lang="en-US" sz="2000" dirty="0">
                  <a:solidFill>
                    <a:srgbClr val="FFFFFF"/>
                  </a:solidFill>
                  <a:latin typeface="Arial Narrow" charset="0"/>
                  <a:ea typeface="ＭＳ Ｐゴシック" charset="0"/>
                  <a:cs typeface="ＭＳ Ｐゴシック" charset="0"/>
                </a:endParaRPr>
              </a:p>
            </p:txBody>
          </p:sp>
          <p:sp>
            <p:nvSpPr>
              <p:cNvPr id="173106" name="Rectangle 86"/>
              <p:cNvSpPr>
                <a:spLocks noChangeArrowheads="1"/>
              </p:cNvSpPr>
              <p:nvPr/>
            </p:nvSpPr>
            <p:spPr bwMode="auto">
              <a:xfrm>
                <a:off x="1395" y="4680"/>
                <a:ext cx="142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8" name="Group 89"/>
            <p:cNvGrpSpPr>
              <a:grpSpLocks/>
            </p:cNvGrpSpPr>
            <p:nvPr/>
          </p:nvGrpSpPr>
          <p:grpSpPr bwMode="auto">
            <a:xfrm>
              <a:off x="2814" y="3012"/>
              <a:ext cx="2946" cy="342"/>
              <a:chOff x="2817" y="4680"/>
              <a:chExt cx="2961" cy="633"/>
            </a:xfrm>
          </p:grpSpPr>
          <p:sp>
            <p:nvSpPr>
              <p:cNvPr id="173103" name="Rectangle 22"/>
              <p:cNvSpPr>
                <a:spLocks noChangeArrowheads="1"/>
              </p:cNvSpPr>
              <p:nvPr/>
            </p:nvSpPr>
            <p:spPr bwMode="auto">
              <a:xfrm>
                <a:off x="2849" y="4680"/>
                <a:ext cx="289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2000" b="1" dirty="0">
                    <a:solidFill>
                      <a:srgbClr val="FFFFFF"/>
                    </a:solidFill>
                    <a:latin typeface="Arial" panose="020B0604020202020204" pitchFamily="34" charset="0"/>
                    <a:ea typeface="ＭＳ Ｐゴシック" charset="0"/>
                    <a:cs typeface="Arial" panose="020B0604020202020204" pitchFamily="34" charset="0"/>
                  </a:rPr>
                  <a:t>شرائع التقديس لـ ...</a:t>
                </a:r>
              </a:p>
              <a:p>
                <a:pPr algn="ctr" defTabSz="914400" fontAlgn="base">
                  <a:spcBef>
                    <a:spcPct val="0"/>
                  </a:spcBef>
                  <a:spcAft>
                    <a:spcPct val="0"/>
                  </a:spcAft>
                </a:pPr>
                <a:r>
                  <a:rPr lang="ar-JO" sz="2000" b="1" dirty="0">
                    <a:solidFill>
                      <a:srgbClr val="FFFFFF"/>
                    </a:solidFill>
                    <a:latin typeface="Arial" panose="020B0604020202020204" pitchFamily="34" charset="0"/>
                    <a:ea typeface="ＭＳ Ｐゴシック" charset="0"/>
                    <a:cs typeface="Arial" panose="020B0604020202020204" pitchFamily="34" charset="0"/>
                  </a:rPr>
                  <a:t>(11- 27)</a:t>
                </a:r>
                <a:endParaRPr lang="en-US" sz="2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04" name="Rectangle 88"/>
              <p:cNvSpPr>
                <a:spLocks noChangeArrowheads="1"/>
              </p:cNvSpPr>
              <p:nvPr/>
            </p:nvSpPr>
            <p:spPr bwMode="auto">
              <a:xfrm>
                <a:off x="2817" y="4680"/>
                <a:ext cx="296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9" name="Group 99"/>
            <p:cNvGrpSpPr>
              <a:grpSpLocks/>
            </p:cNvGrpSpPr>
            <p:nvPr/>
          </p:nvGrpSpPr>
          <p:grpSpPr bwMode="auto">
            <a:xfrm>
              <a:off x="11" y="3672"/>
              <a:ext cx="761" cy="312"/>
              <a:chOff x="0" y="6522"/>
              <a:chExt cx="765" cy="576"/>
            </a:xfrm>
          </p:grpSpPr>
          <p:sp>
            <p:nvSpPr>
              <p:cNvPr id="173101" name="Rectangle 35"/>
              <p:cNvSpPr>
                <a:spLocks noChangeArrowheads="1"/>
              </p:cNvSpPr>
              <p:nvPr/>
            </p:nvSpPr>
            <p:spPr bwMode="auto">
              <a:xfrm>
                <a:off x="32" y="6522"/>
                <a:ext cx="701"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sz="1600" dirty="0">
                    <a:solidFill>
                      <a:srgbClr val="FFFFFF"/>
                    </a:solidFill>
                    <a:latin typeface="Arial Narrow" charset="0"/>
                    <a:ea typeface="ＭＳ Ｐゴシック" charset="0"/>
                    <a:cs typeface="Arial" panose="020B0604020202020204" pitchFamily="34" charset="0"/>
                  </a:rPr>
                  <a:t>النجاسة</a:t>
                </a:r>
              </a:p>
              <a:p>
                <a:pPr algn="ctr" defTabSz="914400" fontAlgn="base">
                  <a:spcBef>
                    <a:spcPct val="0"/>
                  </a:spcBef>
                  <a:spcAft>
                    <a:spcPct val="0"/>
                  </a:spcAft>
                </a:pPr>
                <a:r>
                  <a:rPr lang="ar-JO" sz="1600" dirty="0">
                    <a:solidFill>
                      <a:srgbClr val="FFFFFF"/>
                    </a:solidFill>
                    <a:latin typeface="Arial Narrow" charset="0"/>
                    <a:ea typeface="ＭＳ Ｐゴシック" charset="0"/>
                    <a:cs typeface="Arial" panose="020B0604020202020204" pitchFamily="34" charset="0"/>
                  </a:rPr>
                  <a:t>(11- 15)</a:t>
                </a:r>
                <a:endParaRPr lang="en-US" sz="1600" dirty="0">
                  <a:solidFill>
                    <a:srgbClr val="FFFFFF"/>
                  </a:solidFill>
                  <a:latin typeface="Arial Narrow" charset="0"/>
                  <a:ea typeface="ＭＳ Ｐゴシック" charset="0"/>
                  <a:cs typeface="Arial" panose="020B0604020202020204" pitchFamily="34" charset="0"/>
                </a:endParaRPr>
              </a:p>
            </p:txBody>
          </p:sp>
          <p:sp>
            <p:nvSpPr>
              <p:cNvPr id="173102" name="Rectangle 98"/>
              <p:cNvSpPr>
                <a:spLocks noChangeArrowheads="1"/>
              </p:cNvSpPr>
              <p:nvPr/>
            </p:nvSpPr>
            <p:spPr bwMode="auto">
              <a:xfrm>
                <a:off x="0" y="6522"/>
                <a:ext cx="765" cy="57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0" name="Group 101"/>
            <p:cNvGrpSpPr>
              <a:grpSpLocks/>
            </p:cNvGrpSpPr>
            <p:nvPr/>
          </p:nvGrpSpPr>
          <p:grpSpPr bwMode="auto">
            <a:xfrm>
              <a:off x="772" y="3672"/>
              <a:ext cx="842" cy="312"/>
              <a:chOff x="765" y="6522"/>
              <a:chExt cx="846" cy="576"/>
            </a:xfrm>
          </p:grpSpPr>
          <p:sp>
            <p:nvSpPr>
              <p:cNvPr id="173099" name="Rectangle 36"/>
              <p:cNvSpPr>
                <a:spLocks noChangeArrowheads="1"/>
              </p:cNvSpPr>
              <p:nvPr/>
            </p:nvSpPr>
            <p:spPr bwMode="auto">
              <a:xfrm>
                <a:off x="797" y="6522"/>
                <a:ext cx="782"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خطايا السهو</a:t>
                </a:r>
              </a:p>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(16)</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100" name="Rectangle 100"/>
              <p:cNvSpPr>
                <a:spLocks noChangeArrowheads="1"/>
              </p:cNvSpPr>
              <p:nvPr/>
            </p:nvSpPr>
            <p:spPr bwMode="auto">
              <a:xfrm>
                <a:off x="765" y="6522"/>
                <a:ext cx="846" cy="57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1" name="Group 103"/>
            <p:cNvGrpSpPr>
              <a:grpSpLocks/>
            </p:cNvGrpSpPr>
            <p:nvPr/>
          </p:nvGrpSpPr>
          <p:grpSpPr bwMode="auto">
            <a:xfrm>
              <a:off x="1614" y="3672"/>
              <a:ext cx="797" cy="312"/>
              <a:chOff x="1611" y="6522"/>
              <a:chExt cx="801" cy="576"/>
            </a:xfrm>
          </p:grpSpPr>
          <p:sp>
            <p:nvSpPr>
              <p:cNvPr id="173097" name="Rectangle 37"/>
              <p:cNvSpPr>
                <a:spLocks noChangeArrowheads="1"/>
              </p:cNvSpPr>
              <p:nvPr/>
            </p:nvSpPr>
            <p:spPr bwMode="auto">
              <a:xfrm>
                <a:off x="1643" y="6522"/>
                <a:ext cx="737"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خيمة الاجتماع</a:t>
                </a:r>
              </a:p>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(17)</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098" name="Rectangle 102"/>
              <p:cNvSpPr>
                <a:spLocks noChangeArrowheads="1"/>
              </p:cNvSpPr>
              <p:nvPr/>
            </p:nvSpPr>
            <p:spPr bwMode="auto">
              <a:xfrm>
                <a:off x="1611" y="6522"/>
                <a:ext cx="801" cy="57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2" name="Group 105"/>
            <p:cNvGrpSpPr>
              <a:grpSpLocks/>
            </p:cNvGrpSpPr>
            <p:nvPr/>
          </p:nvGrpSpPr>
          <p:grpSpPr bwMode="auto">
            <a:xfrm>
              <a:off x="2411" y="3672"/>
              <a:ext cx="672" cy="312"/>
              <a:chOff x="2412" y="6522"/>
              <a:chExt cx="675" cy="576"/>
            </a:xfrm>
          </p:grpSpPr>
          <p:sp>
            <p:nvSpPr>
              <p:cNvPr id="173095" name="Rectangle 38"/>
              <p:cNvSpPr>
                <a:spLocks noChangeArrowheads="1"/>
              </p:cNvSpPr>
              <p:nvPr/>
            </p:nvSpPr>
            <p:spPr bwMode="auto">
              <a:xfrm>
                <a:off x="2444" y="6522"/>
                <a:ext cx="611"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الجرائم</a:t>
                </a:r>
              </a:p>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(18- 20)</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096" name="Rectangle 104"/>
              <p:cNvSpPr>
                <a:spLocks noChangeArrowheads="1"/>
              </p:cNvSpPr>
              <p:nvPr/>
            </p:nvSpPr>
            <p:spPr bwMode="auto">
              <a:xfrm>
                <a:off x="2412" y="6522"/>
                <a:ext cx="675" cy="57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3" name="Group 107"/>
            <p:cNvGrpSpPr>
              <a:grpSpLocks/>
            </p:cNvGrpSpPr>
            <p:nvPr/>
          </p:nvGrpSpPr>
          <p:grpSpPr bwMode="auto">
            <a:xfrm>
              <a:off x="3083" y="3672"/>
              <a:ext cx="680" cy="312"/>
              <a:chOff x="3087" y="6522"/>
              <a:chExt cx="684" cy="576"/>
            </a:xfrm>
          </p:grpSpPr>
          <p:sp>
            <p:nvSpPr>
              <p:cNvPr id="173093" name="Rectangle 39"/>
              <p:cNvSpPr>
                <a:spLocks noChangeArrowheads="1"/>
              </p:cNvSpPr>
              <p:nvPr/>
            </p:nvSpPr>
            <p:spPr bwMode="auto">
              <a:xfrm>
                <a:off x="3119" y="6522"/>
                <a:ext cx="620"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الكهنة</a:t>
                </a:r>
              </a:p>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(21- 22)</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094" name="Rectangle 106"/>
              <p:cNvSpPr>
                <a:spLocks noChangeArrowheads="1"/>
              </p:cNvSpPr>
              <p:nvPr/>
            </p:nvSpPr>
            <p:spPr bwMode="auto">
              <a:xfrm>
                <a:off x="3087" y="6522"/>
                <a:ext cx="684" cy="57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4" name="Group 109"/>
            <p:cNvGrpSpPr>
              <a:grpSpLocks/>
            </p:cNvGrpSpPr>
            <p:nvPr/>
          </p:nvGrpSpPr>
          <p:grpSpPr bwMode="auto">
            <a:xfrm>
              <a:off x="3763" y="3672"/>
              <a:ext cx="663" cy="312"/>
              <a:chOff x="3771" y="6522"/>
              <a:chExt cx="666" cy="576"/>
            </a:xfrm>
          </p:grpSpPr>
          <p:sp>
            <p:nvSpPr>
              <p:cNvPr id="173091" name="Rectangle 40"/>
              <p:cNvSpPr>
                <a:spLocks noChangeArrowheads="1"/>
              </p:cNvSpPr>
              <p:nvPr/>
            </p:nvSpPr>
            <p:spPr bwMode="auto">
              <a:xfrm>
                <a:off x="3803" y="6522"/>
                <a:ext cx="602"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العبادة</a:t>
                </a:r>
              </a:p>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(23- 24)</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092" name="Rectangle 108"/>
              <p:cNvSpPr>
                <a:spLocks noChangeArrowheads="1"/>
              </p:cNvSpPr>
              <p:nvPr/>
            </p:nvSpPr>
            <p:spPr bwMode="auto">
              <a:xfrm>
                <a:off x="3771" y="6522"/>
                <a:ext cx="666" cy="57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5" name="Group 111"/>
            <p:cNvGrpSpPr>
              <a:grpSpLocks/>
            </p:cNvGrpSpPr>
            <p:nvPr/>
          </p:nvGrpSpPr>
          <p:grpSpPr bwMode="auto">
            <a:xfrm>
              <a:off x="4426" y="3672"/>
              <a:ext cx="609" cy="312"/>
              <a:chOff x="4437" y="6522"/>
              <a:chExt cx="612" cy="576"/>
            </a:xfrm>
          </p:grpSpPr>
          <p:sp>
            <p:nvSpPr>
              <p:cNvPr id="173089" name="Rectangle 41"/>
              <p:cNvSpPr>
                <a:spLocks noChangeArrowheads="1"/>
              </p:cNvSpPr>
              <p:nvPr/>
            </p:nvSpPr>
            <p:spPr bwMode="auto">
              <a:xfrm>
                <a:off x="4469" y="6522"/>
                <a:ext cx="54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كنعان</a:t>
                </a:r>
              </a:p>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(25- 26)</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090" name="Rectangle 110"/>
              <p:cNvSpPr>
                <a:spLocks noChangeArrowheads="1"/>
              </p:cNvSpPr>
              <p:nvPr/>
            </p:nvSpPr>
            <p:spPr bwMode="auto">
              <a:xfrm>
                <a:off x="4437" y="6522"/>
                <a:ext cx="612" cy="57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6" name="Group 113"/>
            <p:cNvGrpSpPr>
              <a:grpSpLocks/>
            </p:cNvGrpSpPr>
            <p:nvPr/>
          </p:nvGrpSpPr>
          <p:grpSpPr bwMode="auto">
            <a:xfrm>
              <a:off x="5035" y="3672"/>
              <a:ext cx="725" cy="312"/>
              <a:chOff x="5049" y="6522"/>
              <a:chExt cx="729" cy="576"/>
            </a:xfrm>
          </p:grpSpPr>
          <p:sp>
            <p:nvSpPr>
              <p:cNvPr id="173087" name="Rectangle 42"/>
              <p:cNvSpPr>
                <a:spLocks noChangeArrowheads="1"/>
              </p:cNvSpPr>
              <p:nvPr/>
            </p:nvSpPr>
            <p:spPr bwMode="auto">
              <a:xfrm>
                <a:off x="5081" y="6522"/>
                <a:ext cx="665"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النذور</a:t>
                </a:r>
              </a:p>
              <a:p>
                <a:pPr algn="ctr" defTabSz="914400" fontAlgn="base">
                  <a:spcBef>
                    <a:spcPct val="0"/>
                  </a:spcBef>
                  <a:spcAft>
                    <a:spcPct val="0"/>
                  </a:spcAft>
                </a:pPr>
                <a:r>
                  <a:rPr lang="ar-JO" dirty="0">
                    <a:solidFill>
                      <a:srgbClr val="FFFFFF"/>
                    </a:solidFill>
                    <a:latin typeface="Arial" panose="020B0604020202020204" pitchFamily="34" charset="0"/>
                    <a:ea typeface="ＭＳ Ｐゴシック" charset="0"/>
                    <a:cs typeface="Arial" panose="020B0604020202020204" pitchFamily="34" charset="0"/>
                  </a:rPr>
                  <a:t>(27)</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3088" name="Rectangle 112"/>
              <p:cNvSpPr>
                <a:spLocks noChangeArrowheads="1"/>
              </p:cNvSpPr>
              <p:nvPr/>
            </p:nvSpPr>
            <p:spPr bwMode="auto">
              <a:xfrm>
                <a:off x="5049" y="6522"/>
                <a:ext cx="729" cy="57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Tree>
    <p:extLst>
      <p:ext uri="{BB962C8B-B14F-4D97-AF65-F5344CB8AC3E}">
        <p14:creationId xmlns:p14="http://schemas.microsoft.com/office/powerpoint/2010/main" val="34881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42"/>
          <p:cNvSpPr>
            <a:spLocks noGrp="1" noChangeArrowheads="1"/>
          </p:cNvSpPr>
          <p:nvPr>
            <p:ph type="title" idx="4294967295"/>
          </p:nvPr>
        </p:nvSpPr>
        <p:spPr/>
        <p:txBody>
          <a:bodyPr/>
          <a:lstStyle/>
          <a:p>
            <a:pPr eaLnBrk="1" hangingPunct="1"/>
            <a:r>
              <a:rPr lang="en-US" sz="4000">
                <a:latin typeface="Arial" charset="0"/>
                <a:ea typeface="ＭＳ Ｐゴシック" charset="0"/>
              </a:rPr>
              <a:t>Leviticus 11-16 Chart</a:t>
            </a:r>
          </a:p>
        </p:txBody>
      </p:sp>
      <p:sp>
        <p:nvSpPr>
          <p:cNvPr id="273410"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1200">
              <a:solidFill>
                <a:srgbClr val="000000"/>
              </a:solidFill>
              <a:latin typeface="Arial" charset="0"/>
              <a:ea typeface="ＭＳ Ｐゴシック" charset="0"/>
              <a:cs typeface="Arial" charset="0"/>
            </a:endParaRPr>
          </a:p>
        </p:txBody>
      </p:sp>
      <p:sp>
        <p:nvSpPr>
          <p:cNvPr id="158723"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8724" name="Text Box 4"/>
          <p:cNvSpPr txBox="1">
            <a:spLocks noChangeArrowheads="1"/>
          </p:cNvSpPr>
          <p:nvPr/>
        </p:nvSpPr>
        <p:spPr bwMode="auto">
          <a:xfrm>
            <a:off x="1447800" y="487363"/>
            <a:ext cx="189547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2800" b="1" dirty="0">
                <a:solidFill>
                  <a:srgbClr val="FFFFFF"/>
                </a:solidFill>
                <a:latin typeface="Arial"/>
                <a:ea typeface="Times New Roman" pitchFamily="-111" charset="0"/>
                <a:cs typeface="Arial"/>
              </a:rPr>
              <a:t> </a:t>
            </a:r>
            <a:r>
              <a:rPr lang="ar-JO" sz="2800" b="1" dirty="0">
                <a:solidFill>
                  <a:srgbClr val="FFFFFF"/>
                </a:solidFill>
                <a:latin typeface="Arial"/>
                <a:ea typeface="Times New Roman" pitchFamily="-111" charset="0"/>
                <a:cs typeface="Arial"/>
              </a:rPr>
              <a:t>التقدمات</a:t>
            </a:r>
            <a:endParaRPr lang="ar-JO" sz="2400" b="1" dirty="0">
              <a:solidFill>
                <a:srgbClr val="FFFFFF"/>
              </a:solidFill>
              <a:latin typeface="Arial"/>
              <a:ea typeface="Times New Roman" pitchFamily="-111" charset="0"/>
              <a:cs typeface="Arial"/>
            </a:endParaRPr>
          </a:p>
          <a:p>
            <a:pPr algn="ctr" defTabSz="914400" fontAlgn="base">
              <a:spcBef>
                <a:spcPct val="50000"/>
              </a:spcBef>
              <a:spcAft>
                <a:spcPct val="0"/>
              </a:spcAft>
              <a:defRPr/>
            </a:pPr>
            <a:r>
              <a:rPr lang="ar-JO" sz="2400" b="1" dirty="0">
                <a:solidFill>
                  <a:srgbClr val="FFFFFF"/>
                </a:solidFill>
                <a:latin typeface="Arial"/>
                <a:ea typeface="Times New Roman" pitchFamily="-111" charset="0"/>
                <a:cs typeface="Arial"/>
              </a:rPr>
              <a:t>1- 7</a:t>
            </a:r>
            <a:endParaRPr lang="en-US" sz="2400" b="1" dirty="0">
              <a:solidFill>
                <a:srgbClr val="FFFFFF"/>
              </a:solidFill>
              <a:latin typeface="Arial"/>
              <a:ea typeface="Times New Roman" pitchFamily="-111" charset="0"/>
              <a:cs typeface="Arial"/>
            </a:endParaRPr>
          </a:p>
        </p:txBody>
      </p:sp>
      <p:sp>
        <p:nvSpPr>
          <p:cNvPr id="158725"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nvGrpSpPr>
          <p:cNvPr id="273414" name="Group 6"/>
          <p:cNvGrpSpPr>
            <a:grpSpLocks/>
          </p:cNvGrpSpPr>
          <p:nvPr/>
        </p:nvGrpSpPr>
        <p:grpSpPr bwMode="auto">
          <a:xfrm>
            <a:off x="3819525" y="4905375"/>
            <a:ext cx="76200" cy="1371600"/>
            <a:chOff x="2352" y="3120"/>
            <a:chExt cx="48" cy="864"/>
          </a:xfrm>
        </p:grpSpPr>
        <p:sp>
          <p:nvSpPr>
            <p:cNvPr id="158727"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nvGrpSpPr>
            <p:cNvPr id="273447" name="Group 8"/>
            <p:cNvGrpSpPr>
              <a:grpSpLocks/>
            </p:cNvGrpSpPr>
            <p:nvPr/>
          </p:nvGrpSpPr>
          <p:grpSpPr bwMode="auto">
            <a:xfrm>
              <a:off x="2352" y="3120"/>
              <a:ext cx="48" cy="432"/>
              <a:chOff x="2016" y="3120"/>
              <a:chExt cx="0" cy="864"/>
            </a:xfrm>
          </p:grpSpPr>
          <p:sp>
            <p:nvSpPr>
              <p:cNvPr id="158729"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30"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grpSp>
      <p:sp>
        <p:nvSpPr>
          <p:cNvPr id="158731"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32" name="Text Box 12"/>
          <p:cNvSpPr txBox="1">
            <a:spLocks noChangeArrowheads="1"/>
          </p:cNvSpPr>
          <p:nvPr/>
        </p:nvSpPr>
        <p:spPr bwMode="auto">
          <a:xfrm>
            <a:off x="1219200" y="4953000"/>
            <a:ext cx="18954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Times New Roman" pitchFamily="-111" charset="0"/>
                <a:cs typeface="Arial" panose="020B0604020202020204" pitchFamily="34" charset="0"/>
              </a:rPr>
              <a:t>الذبائح</a:t>
            </a:r>
            <a:endParaRPr lang="en-US" sz="2800" b="1"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158733" name="Text Box 13"/>
          <p:cNvSpPr txBox="1">
            <a:spLocks noChangeArrowheads="1"/>
          </p:cNvSpPr>
          <p:nvPr/>
        </p:nvSpPr>
        <p:spPr bwMode="auto">
          <a:xfrm>
            <a:off x="4495800" y="4953000"/>
            <a:ext cx="2590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الانفصال</a:t>
            </a:r>
            <a:endParaRPr lang="en-US" sz="2800" b="1" dirty="0">
              <a:solidFill>
                <a:srgbClr val="FFFFFF"/>
              </a:solidFill>
              <a:latin typeface="Arial"/>
              <a:ea typeface="Times New Roman" pitchFamily="-111" charset="0"/>
              <a:cs typeface="Arial"/>
            </a:endParaRPr>
          </a:p>
        </p:txBody>
      </p:sp>
      <p:sp>
        <p:nvSpPr>
          <p:cNvPr id="158734" name="Text Box 14"/>
          <p:cNvSpPr txBox="1">
            <a:spLocks noChangeArrowheads="1"/>
          </p:cNvSpPr>
          <p:nvPr/>
        </p:nvSpPr>
        <p:spPr bwMode="auto">
          <a:xfrm rot="17112393">
            <a:off x="-634206" y="2688431"/>
            <a:ext cx="39497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العبادة 1- 3</a:t>
            </a:r>
            <a:endParaRPr lang="en-US" sz="2800" b="1" dirty="0">
              <a:solidFill>
                <a:srgbClr val="FFFFFF"/>
              </a:solidFill>
              <a:latin typeface="Arial"/>
              <a:ea typeface="Times New Roman" pitchFamily="-111" charset="0"/>
              <a:cs typeface="Arial"/>
            </a:endParaRPr>
          </a:p>
        </p:txBody>
      </p:sp>
      <p:sp>
        <p:nvSpPr>
          <p:cNvPr id="158735" name="Text Box 15"/>
          <p:cNvSpPr txBox="1">
            <a:spLocks noChangeArrowheads="1"/>
          </p:cNvSpPr>
          <p:nvPr/>
        </p:nvSpPr>
        <p:spPr bwMode="auto">
          <a:xfrm rot="17082697">
            <a:off x="10319" y="2815432"/>
            <a:ext cx="38195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التجديد 4: 6- 7</a:t>
            </a:r>
            <a:endParaRPr lang="en-US" sz="2800" b="1" dirty="0">
              <a:solidFill>
                <a:srgbClr val="FFFFFF"/>
              </a:solidFill>
              <a:latin typeface="Arial"/>
              <a:ea typeface="Times New Roman" pitchFamily="-111" charset="0"/>
              <a:cs typeface="Arial"/>
            </a:endParaRPr>
          </a:p>
        </p:txBody>
      </p:sp>
      <p:sp>
        <p:nvSpPr>
          <p:cNvPr id="158736" name="Text Box 16"/>
          <p:cNvSpPr txBox="1">
            <a:spLocks noChangeArrowheads="1"/>
          </p:cNvSpPr>
          <p:nvPr/>
        </p:nvSpPr>
        <p:spPr bwMode="auto">
          <a:xfrm rot="17108616">
            <a:off x="520701" y="2574925"/>
            <a:ext cx="4195762"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التوجيهات 6: 8 – 7: 38</a:t>
            </a:r>
            <a:endParaRPr lang="en-US" sz="2800" b="1" dirty="0">
              <a:solidFill>
                <a:srgbClr val="FFFFFF"/>
              </a:solidFill>
              <a:latin typeface="Arial"/>
              <a:ea typeface="Times New Roman" pitchFamily="-111" charset="0"/>
              <a:cs typeface="Arial"/>
            </a:endParaRPr>
          </a:p>
        </p:txBody>
      </p:sp>
      <p:sp>
        <p:nvSpPr>
          <p:cNvPr id="158737" name="Text Box 17"/>
          <p:cNvSpPr txBox="1">
            <a:spLocks noChangeArrowheads="1"/>
          </p:cNvSpPr>
          <p:nvPr/>
        </p:nvSpPr>
        <p:spPr bwMode="auto">
          <a:xfrm rot="17096383">
            <a:off x="1844675" y="3187700"/>
            <a:ext cx="3963988"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المنجّس 10</a:t>
            </a:r>
            <a:endParaRPr lang="en-US" sz="2800" b="1" dirty="0">
              <a:solidFill>
                <a:srgbClr val="FFFFFF"/>
              </a:solidFill>
              <a:latin typeface="Arial"/>
              <a:ea typeface="Times New Roman" pitchFamily="-111" charset="0"/>
              <a:cs typeface="Arial"/>
            </a:endParaRPr>
          </a:p>
        </p:txBody>
      </p:sp>
      <p:sp>
        <p:nvSpPr>
          <p:cNvPr id="158738" name="Line 18"/>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39" name="Line 19"/>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0" name="Line 20"/>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1" name="Line 21"/>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2" name="Line 22"/>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3" name="Line 23"/>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4" name="Line 24"/>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5" name="Line 25"/>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6" name="Line 26"/>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7" name="Line 27"/>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8" name="Line 28"/>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9" name="Line 29"/>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50" name="Text Box 30"/>
          <p:cNvSpPr txBox="1">
            <a:spLocks noChangeArrowheads="1"/>
          </p:cNvSpPr>
          <p:nvPr/>
        </p:nvSpPr>
        <p:spPr bwMode="auto">
          <a:xfrm rot="17096383">
            <a:off x="3020219" y="3661569"/>
            <a:ext cx="27019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الطعام 11</a:t>
            </a:r>
            <a:endParaRPr lang="en-US" sz="2800" b="1" dirty="0">
              <a:solidFill>
                <a:srgbClr val="FFFFFF"/>
              </a:solidFill>
              <a:latin typeface="Arial"/>
              <a:ea typeface="Times New Roman" pitchFamily="-111" charset="0"/>
              <a:cs typeface="Arial"/>
            </a:endParaRPr>
          </a:p>
        </p:txBody>
      </p:sp>
      <p:sp>
        <p:nvSpPr>
          <p:cNvPr id="158751" name="Text Box 31"/>
          <p:cNvSpPr txBox="1">
            <a:spLocks noChangeArrowheads="1"/>
          </p:cNvSpPr>
          <p:nvPr/>
        </p:nvSpPr>
        <p:spPr bwMode="auto">
          <a:xfrm rot="17096383">
            <a:off x="3586957" y="3124994"/>
            <a:ext cx="38544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الكفارة 16      </a:t>
            </a:r>
            <a:endParaRPr lang="en-US" sz="2800" b="1" dirty="0">
              <a:solidFill>
                <a:srgbClr val="FFFFFF"/>
              </a:solidFill>
              <a:latin typeface="Arial"/>
              <a:ea typeface="Times New Roman" pitchFamily="-111" charset="0"/>
              <a:cs typeface="Arial"/>
            </a:endParaRPr>
          </a:p>
        </p:txBody>
      </p:sp>
      <p:sp>
        <p:nvSpPr>
          <p:cNvPr id="158752" name="Rectangle 32"/>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8753" name="Rectangle 33"/>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8754" name="Text Box 34"/>
          <p:cNvSpPr txBox="1">
            <a:spLocks noChangeArrowheads="1"/>
          </p:cNvSpPr>
          <p:nvPr/>
        </p:nvSpPr>
        <p:spPr bwMode="auto">
          <a:xfrm>
            <a:off x="838200" y="5638800"/>
            <a:ext cx="2514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العبادة</a:t>
            </a:r>
            <a:endParaRPr lang="en-US" sz="2800" b="1" dirty="0">
              <a:solidFill>
                <a:srgbClr val="FFFFFF"/>
              </a:solidFill>
              <a:latin typeface="Arial"/>
              <a:ea typeface="Times New Roman" pitchFamily="-111" charset="0"/>
              <a:cs typeface="Arial"/>
            </a:endParaRPr>
          </a:p>
        </p:txBody>
      </p:sp>
      <p:sp>
        <p:nvSpPr>
          <p:cNvPr id="158755" name="Text Box 35"/>
          <p:cNvSpPr txBox="1">
            <a:spLocks noChangeArrowheads="1"/>
          </p:cNvSpPr>
          <p:nvPr/>
        </p:nvSpPr>
        <p:spPr bwMode="auto">
          <a:xfrm>
            <a:off x="4572000" y="5668963"/>
            <a:ext cx="2209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المسير</a:t>
            </a:r>
            <a:endParaRPr lang="en-US" sz="2800" b="1" dirty="0">
              <a:solidFill>
                <a:srgbClr val="FFFFFF"/>
              </a:solidFill>
              <a:latin typeface="Arial"/>
              <a:ea typeface="Times New Roman" pitchFamily="-111" charset="0"/>
              <a:cs typeface="Arial"/>
            </a:endParaRPr>
          </a:p>
        </p:txBody>
      </p:sp>
      <p:sp>
        <p:nvSpPr>
          <p:cNvPr id="158756" name="Text Box 36"/>
          <p:cNvSpPr txBox="1">
            <a:spLocks noChangeArrowheads="1"/>
          </p:cNvSpPr>
          <p:nvPr/>
        </p:nvSpPr>
        <p:spPr bwMode="auto">
          <a:xfrm>
            <a:off x="3124200" y="487363"/>
            <a:ext cx="189547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الكهنة</a:t>
            </a:r>
          </a:p>
          <a:p>
            <a:pPr algn="ctr" defTabSz="914400" fontAlgn="base">
              <a:spcBef>
                <a:spcPct val="50000"/>
              </a:spcBef>
              <a:spcAft>
                <a:spcPct val="0"/>
              </a:spcAft>
              <a:defRPr/>
            </a:pPr>
            <a:r>
              <a:rPr lang="ar-JO" sz="2400" b="1" dirty="0">
                <a:solidFill>
                  <a:srgbClr val="FFFFFF"/>
                </a:solidFill>
                <a:latin typeface="Arial"/>
                <a:ea typeface="Times New Roman" pitchFamily="-111" charset="0"/>
                <a:cs typeface="Arial"/>
              </a:rPr>
              <a:t>8- 10</a:t>
            </a:r>
            <a:endParaRPr lang="en-US" sz="2400" b="1" dirty="0">
              <a:solidFill>
                <a:srgbClr val="FFFFFF"/>
              </a:solidFill>
              <a:latin typeface="Arial"/>
              <a:ea typeface="Times New Roman" pitchFamily="-111" charset="0"/>
              <a:cs typeface="Arial"/>
            </a:endParaRPr>
          </a:p>
        </p:txBody>
      </p:sp>
      <p:sp>
        <p:nvSpPr>
          <p:cNvPr id="158757" name="Line 37"/>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58" name="Text Box 38"/>
          <p:cNvSpPr txBox="1">
            <a:spLocks noChangeArrowheads="1"/>
          </p:cNvSpPr>
          <p:nvPr/>
        </p:nvSpPr>
        <p:spPr bwMode="auto">
          <a:xfrm rot="21591997">
            <a:off x="4763793" y="456619"/>
            <a:ext cx="1406358"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ctr">
            <a:spAutoFit/>
          </a:bodyPr>
          <a:lstStyle/>
          <a:p>
            <a:pPr algn="ctr" defTabSz="914400" fontAlgn="base">
              <a:spcBef>
                <a:spcPct val="50000"/>
              </a:spcBef>
              <a:spcAft>
                <a:spcPct val="0"/>
              </a:spcAft>
              <a:defRPr/>
            </a:pPr>
            <a:r>
              <a:rPr lang="ar-JO" sz="2400" b="1" dirty="0">
                <a:solidFill>
                  <a:srgbClr val="FFFFFF"/>
                </a:solidFill>
                <a:latin typeface="Arial"/>
                <a:ea typeface="Times New Roman" pitchFamily="-111" charset="0"/>
                <a:cs typeface="Arial"/>
              </a:rPr>
              <a:t>الطهارة</a:t>
            </a:r>
          </a:p>
          <a:p>
            <a:pPr algn="ctr" defTabSz="914400" fontAlgn="base">
              <a:spcBef>
                <a:spcPct val="50000"/>
              </a:spcBef>
              <a:spcAft>
                <a:spcPct val="0"/>
              </a:spcAft>
              <a:defRPr/>
            </a:pPr>
            <a:r>
              <a:rPr lang="ar-JO" sz="2400" b="1" dirty="0">
                <a:solidFill>
                  <a:srgbClr val="FFFFFF"/>
                </a:solidFill>
                <a:latin typeface="Arial"/>
                <a:ea typeface="Times New Roman" pitchFamily="-111" charset="0"/>
                <a:cs typeface="Arial"/>
              </a:rPr>
              <a:t>11- 16</a:t>
            </a:r>
            <a:endParaRPr lang="en-US" sz="2400" b="1" dirty="0">
              <a:solidFill>
                <a:srgbClr val="FFFFFF"/>
              </a:solidFill>
              <a:latin typeface="Arial"/>
              <a:ea typeface="Times New Roman" pitchFamily="-111" charset="0"/>
              <a:cs typeface="Arial"/>
            </a:endParaRPr>
          </a:p>
        </p:txBody>
      </p:sp>
      <p:sp>
        <p:nvSpPr>
          <p:cNvPr id="158759" name="Text Box 39"/>
          <p:cNvSpPr txBox="1">
            <a:spLocks noChangeArrowheads="1"/>
          </p:cNvSpPr>
          <p:nvPr/>
        </p:nvSpPr>
        <p:spPr bwMode="auto">
          <a:xfrm rot="17121546">
            <a:off x="1142207" y="3244056"/>
            <a:ext cx="38417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الاستهلال 8- 9</a:t>
            </a:r>
            <a:endParaRPr lang="en-US" sz="2800" b="1" dirty="0">
              <a:solidFill>
                <a:srgbClr val="FFFFFF"/>
              </a:solidFill>
              <a:latin typeface="Arial"/>
              <a:ea typeface="Times New Roman" pitchFamily="-111" charset="0"/>
              <a:cs typeface="Arial"/>
            </a:endParaRPr>
          </a:p>
        </p:txBody>
      </p:sp>
      <p:sp>
        <p:nvSpPr>
          <p:cNvPr id="158760" name="Text Box 40"/>
          <p:cNvSpPr txBox="1">
            <a:spLocks noChangeArrowheads="1"/>
          </p:cNvSpPr>
          <p:nvPr/>
        </p:nvSpPr>
        <p:spPr bwMode="auto">
          <a:xfrm rot="17096383">
            <a:off x="3508375" y="3657600"/>
            <a:ext cx="2700338"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2800" b="1" dirty="0">
                <a:solidFill>
                  <a:srgbClr val="FFFFFF"/>
                </a:solidFill>
                <a:latin typeface="Arial"/>
                <a:ea typeface="Times New Roman" pitchFamily="-111" charset="0"/>
                <a:cs typeface="Arial"/>
              </a:rPr>
              <a:t>الجسد 12- 15</a:t>
            </a:r>
            <a:endParaRPr lang="en-US" sz="2800" b="1" dirty="0">
              <a:solidFill>
                <a:srgbClr val="FFFFFF"/>
              </a:solidFill>
              <a:latin typeface="Arial"/>
              <a:ea typeface="Times New Roman" pitchFamily="-111" charset="0"/>
              <a:cs typeface="Arial"/>
            </a:endParaRPr>
          </a:p>
        </p:txBody>
      </p:sp>
      <p:sp>
        <p:nvSpPr>
          <p:cNvPr id="273445" name="Text Box 41"/>
          <p:cNvSpPr txBox="1">
            <a:spLocks noChangeArrowheads="1"/>
          </p:cNvSpPr>
          <p:nvPr/>
        </p:nvSpPr>
        <p:spPr bwMode="auto">
          <a:xfrm>
            <a:off x="8374063"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charset="0"/>
                <a:cs typeface="Arial" charset="0"/>
              </a:rPr>
              <a:t>124</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25743137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8758"/>
                                        </p:tgtEl>
                                        <p:attrNameLst>
                                          <p:attrName>style.visibility</p:attrName>
                                        </p:attrNameLst>
                                      </p:cBhvr>
                                      <p:to>
                                        <p:strVal val="visible"/>
                                      </p:to>
                                    </p:set>
                                    <p:animEffect transition="in" filter="dissolve">
                                      <p:cBhvr>
                                        <p:cTn id="7" dur="500"/>
                                        <p:tgtEl>
                                          <p:spTgt spid="158758"/>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58733"/>
                                        </p:tgtEl>
                                        <p:attrNameLst>
                                          <p:attrName>style.visibility</p:attrName>
                                        </p:attrNameLst>
                                      </p:cBhvr>
                                      <p:to>
                                        <p:strVal val="visible"/>
                                      </p:to>
                                    </p:set>
                                    <p:animEffect transition="in" filter="dissolve">
                                      <p:cBhvr>
                                        <p:cTn id="11" dur="500"/>
                                        <p:tgtEl>
                                          <p:spTgt spid="158733"/>
                                        </p:tgtEl>
                                      </p:cBhvr>
                                    </p:animEffect>
                                  </p:childTnLst>
                                </p:cTn>
                              </p:par>
                            </p:childTnLst>
                          </p:cTn>
                        </p:par>
                        <p:par>
                          <p:cTn id="12" fill="hold" nodeType="afterGroup">
                            <p:stCondLst>
                              <p:cond delay="5000"/>
                            </p:stCondLst>
                            <p:childTnLst>
                              <p:par>
                                <p:cTn id="13" presetID="9" presetClass="entr" presetSubtype="0" fill="hold" grpId="0" nodeType="afterEffect">
                                  <p:stCondLst>
                                    <p:cond delay="4000"/>
                                  </p:stCondLst>
                                  <p:childTnLst>
                                    <p:set>
                                      <p:cBhvr>
                                        <p:cTn id="14" dur="1" fill="hold">
                                          <p:stCondLst>
                                            <p:cond delay="0"/>
                                          </p:stCondLst>
                                        </p:cTn>
                                        <p:tgtEl>
                                          <p:spTgt spid="158755"/>
                                        </p:tgtEl>
                                        <p:attrNameLst>
                                          <p:attrName>style.visibility</p:attrName>
                                        </p:attrNameLst>
                                      </p:cBhvr>
                                      <p:to>
                                        <p:strVal val="visible"/>
                                      </p:to>
                                    </p:set>
                                    <p:animEffect transition="in" filter="dissolve">
                                      <p:cBhvr>
                                        <p:cTn id="15" dur="500"/>
                                        <p:tgtEl>
                                          <p:spTgt spid="158755"/>
                                        </p:tgtEl>
                                      </p:cBhvr>
                                    </p:animEffect>
                                  </p:childTnLst>
                                </p:cTn>
                              </p:par>
                            </p:childTnLst>
                          </p:cTn>
                        </p:par>
                        <p:par>
                          <p:cTn id="16" fill="hold" nodeType="afterGroup">
                            <p:stCondLst>
                              <p:cond delay="9500"/>
                            </p:stCondLst>
                            <p:childTnLst>
                              <p:par>
                                <p:cTn id="17" presetID="9" presetClass="entr" presetSubtype="0" fill="hold" grpId="0" nodeType="afterEffect">
                                  <p:stCondLst>
                                    <p:cond delay="8000"/>
                                  </p:stCondLst>
                                  <p:childTnLst>
                                    <p:set>
                                      <p:cBhvr>
                                        <p:cTn id="18" dur="1" fill="hold">
                                          <p:stCondLst>
                                            <p:cond delay="0"/>
                                          </p:stCondLst>
                                        </p:cTn>
                                        <p:tgtEl>
                                          <p:spTgt spid="158750"/>
                                        </p:tgtEl>
                                        <p:attrNameLst>
                                          <p:attrName>style.visibility</p:attrName>
                                        </p:attrNameLst>
                                      </p:cBhvr>
                                      <p:to>
                                        <p:strVal val="visible"/>
                                      </p:to>
                                    </p:set>
                                    <p:animEffect transition="in" filter="dissolve">
                                      <p:cBhvr>
                                        <p:cTn id="19" dur="500"/>
                                        <p:tgtEl>
                                          <p:spTgt spid="158750"/>
                                        </p:tgtEl>
                                      </p:cBhvr>
                                    </p:animEffect>
                                  </p:childTnLst>
                                </p:cTn>
                              </p:par>
                            </p:childTnLst>
                          </p:cTn>
                        </p:par>
                        <p:par>
                          <p:cTn id="20" fill="hold" nodeType="afterGroup">
                            <p:stCondLst>
                              <p:cond delay="18000"/>
                            </p:stCondLst>
                            <p:childTnLst>
                              <p:par>
                                <p:cTn id="21" presetID="9" presetClass="entr" presetSubtype="0" fill="hold" grpId="0" nodeType="afterEffect">
                                  <p:stCondLst>
                                    <p:cond delay="2000"/>
                                  </p:stCondLst>
                                  <p:childTnLst>
                                    <p:set>
                                      <p:cBhvr>
                                        <p:cTn id="22" dur="1" fill="hold">
                                          <p:stCondLst>
                                            <p:cond delay="0"/>
                                          </p:stCondLst>
                                        </p:cTn>
                                        <p:tgtEl>
                                          <p:spTgt spid="158760"/>
                                        </p:tgtEl>
                                        <p:attrNameLst>
                                          <p:attrName>style.visibility</p:attrName>
                                        </p:attrNameLst>
                                      </p:cBhvr>
                                      <p:to>
                                        <p:strVal val="visible"/>
                                      </p:to>
                                    </p:set>
                                    <p:animEffect transition="in" filter="dissolve">
                                      <p:cBhvr>
                                        <p:cTn id="23" dur="500"/>
                                        <p:tgtEl>
                                          <p:spTgt spid="158760"/>
                                        </p:tgtEl>
                                      </p:cBhvr>
                                    </p:animEffect>
                                  </p:childTnLst>
                                </p:cTn>
                              </p:par>
                            </p:childTnLst>
                          </p:cTn>
                        </p:par>
                        <p:par>
                          <p:cTn id="24" fill="hold" nodeType="afterGroup">
                            <p:stCondLst>
                              <p:cond delay="20500"/>
                            </p:stCondLst>
                            <p:childTnLst>
                              <p:par>
                                <p:cTn id="25" presetID="9" presetClass="entr" presetSubtype="0" fill="hold" grpId="0" nodeType="afterEffect">
                                  <p:stCondLst>
                                    <p:cond delay="2000"/>
                                  </p:stCondLst>
                                  <p:childTnLst>
                                    <p:set>
                                      <p:cBhvr>
                                        <p:cTn id="26" dur="1" fill="hold">
                                          <p:stCondLst>
                                            <p:cond delay="0"/>
                                          </p:stCondLst>
                                        </p:cTn>
                                        <p:tgtEl>
                                          <p:spTgt spid="158751"/>
                                        </p:tgtEl>
                                        <p:attrNameLst>
                                          <p:attrName>style.visibility</p:attrName>
                                        </p:attrNameLst>
                                      </p:cBhvr>
                                      <p:to>
                                        <p:strVal val="visible"/>
                                      </p:to>
                                    </p:set>
                                    <p:animEffect transition="in" filter="dissolve">
                                      <p:cBhvr>
                                        <p:cTn id="27" dur="500"/>
                                        <p:tgtEl>
                                          <p:spTgt spid="158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3" grpId="0" autoUpdateAnimBg="0"/>
      <p:bldP spid="158750" grpId="0" autoUpdateAnimBg="0"/>
      <p:bldP spid="158751" grpId="0" autoUpdateAnimBg="0"/>
      <p:bldP spid="158755" grpId="0" autoUpdateAnimBg="0"/>
      <p:bldP spid="158758" grpId="0" autoUpdateAnimBg="0"/>
      <p:bldP spid="15876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Israel 007"/>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2099" name="Text Box 3"/>
          <p:cNvSpPr txBox="1">
            <a:spLocks noChangeArrowheads="1"/>
          </p:cNvSpPr>
          <p:nvPr/>
        </p:nvSpPr>
        <p:spPr bwMode="auto">
          <a:xfrm>
            <a:off x="152400" y="1355725"/>
            <a:ext cx="8991600" cy="2554288"/>
          </a:xfrm>
          <a:prstGeom prst="rect">
            <a:avLst/>
          </a:prstGeom>
          <a:noFill/>
          <a:ln w="9525">
            <a:noFill/>
            <a:miter lim="800000"/>
            <a:headEnd/>
            <a:tailEnd/>
          </a:ln>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358775" indent="-358775" algn="r" defTabSz="914400" rtl="1" fontAlgn="base">
              <a:spcBef>
                <a:spcPct val="50000"/>
              </a:spcBef>
              <a:spcAft>
                <a:spcPct val="0"/>
              </a:spcAft>
              <a:buFontTx/>
              <a:buChar char="•"/>
              <a:defRPr/>
            </a:pPr>
            <a:r>
              <a:rPr lang="ar-JO" sz="40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الطاهر = الحياة، الصحة، القداسة</a:t>
            </a:r>
            <a:endParaRPr lang="en-US" sz="40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marL="358775" indent="-358775" algn="r" defTabSz="914400" rtl="1" fontAlgn="base">
              <a:spcBef>
                <a:spcPct val="50000"/>
              </a:spcBef>
              <a:spcAft>
                <a:spcPct val="0"/>
              </a:spcAft>
              <a:buFontTx/>
              <a:buChar char="•"/>
              <a:defRPr/>
            </a:pPr>
            <a:r>
              <a:rPr lang="ar-JO" sz="4000" b="1" dirty="0">
                <a:solidFill>
                  <a:srgbClr val="FFFFFF"/>
                </a:solidFill>
                <a:effectLst>
                  <a:outerShdw blurRad="38100" dist="38100" dir="2700000" algn="tl">
                    <a:srgbClr val="808080"/>
                  </a:outerShdw>
                </a:effectLst>
                <a:latin typeface="Arial" charset="0"/>
                <a:cs typeface="Arial" charset="0"/>
              </a:rPr>
              <a:t>النجس = الموت، المرض، المدنس</a:t>
            </a:r>
            <a:endParaRPr lang="en-US" sz="4000" b="1" dirty="0">
              <a:solidFill>
                <a:srgbClr val="FFFFFF"/>
              </a:solidFill>
              <a:effectLst>
                <a:outerShdw blurRad="38100" dist="38100" dir="2700000" algn="tl">
                  <a:srgbClr val="808080"/>
                </a:outerShdw>
              </a:effectLst>
              <a:latin typeface="Arial" charset="0"/>
              <a:cs typeface="Arial" charset="0"/>
            </a:endParaRPr>
          </a:p>
          <a:p>
            <a:pPr marL="358775" indent="-358775" algn="r" defTabSz="914400" rtl="1" fontAlgn="base">
              <a:spcBef>
                <a:spcPct val="50000"/>
              </a:spcBef>
              <a:spcAft>
                <a:spcPct val="0"/>
              </a:spcAft>
              <a:buFontTx/>
              <a:buChar char="•"/>
              <a:defRPr/>
            </a:pPr>
            <a:r>
              <a:rPr lang="ar-JO" sz="4000" b="1" dirty="0">
                <a:solidFill>
                  <a:srgbClr val="FFFFFF"/>
                </a:solidFill>
                <a:effectLst>
                  <a:outerShdw blurRad="38100" dist="38100" dir="2700000" algn="tl">
                    <a:srgbClr val="808080"/>
                  </a:outerShdw>
                </a:effectLst>
                <a:latin typeface="Arial" charset="0"/>
                <a:cs typeface="Arial" charset="0"/>
              </a:rPr>
              <a:t>الانفصال والوضع الخاص</a:t>
            </a:r>
            <a:endParaRPr lang="en-US" sz="4000" b="1" dirty="0">
              <a:solidFill>
                <a:srgbClr val="FFFFFF"/>
              </a:solidFill>
              <a:effectLst>
                <a:outerShdw blurRad="38100" dist="38100" dir="2700000" algn="tl">
                  <a:srgbClr val="808080"/>
                </a:outerShdw>
              </a:effectLst>
              <a:latin typeface="Arial" charset="0"/>
              <a:cs typeface="Arial" charset="0"/>
            </a:endParaRPr>
          </a:p>
        </p:txBody>
      </p:sp>
      <p:sp>
        <p:nvSpPr>
          <p:cNvPr id="772101" name="Rectangle 5"/>
          <p:cNvSpPr>
            <a:spLocks noGrp="1" noChangeArrowheads="1"/>
          </p:cNvSpPr>
          <p:nvPr>
            <p:ph type="title" idx="4294967295"/>
          </p:nvPr>
        </p:nvSpPr>
        <p:spPr>
          <a:xfrm>
            <a:off x="381000" y="228600"/>
            <a:ext cx="8570913" cy="701675"/>
          </a:xfrm>
          <a:solidFill>
            <a:schemeClr val="tx1"/>
          </a:solidFill>
        </p:spPr>
        <p:txBody>
          <a:bodyPr anchor="t">
            <a:spAutoFit/>
          </a:bodyPr>
          <a:lstStyle/>
          <a:p>
            <a:pPr eaLnBrk="1" hangingPunct="1">
              <a:spcBef>
                <a:spcPct val="50000"/>
              </a:spcBef>
              <a:defRPr/>
            </a:pPr>
            <a:r>
              <a:rPr lang="ar-JO" sz="4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الطاهر والنجس (لا 11)</a:t>
            </a:r>
            <a:endParaRPr lang="en-US" sz="4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90196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772099">
                                            <p:txEl>
                                              <p:pRg st="0" end="0"/>
                                            </p:txEl>
                                          </p:spTgt>
                                        </p:tgtEl>
                                        <p:attrNameLst>
                                          <p:attrName>style.visibility</p:attrName>
                                        </p:attrNameLst>
                                      </p:cBhvr>
                                      <p:to>
                                        <p:strVal val="visible"/>
                                      </p:to>
                                    </p:set>
                                    <p:animEffect transition="in" filter="dissolve">
                                      <p:cBhvr>
                                        <p:cTn id="7" dur="75"/>
                                        <p:tgtEl>
                                          <p:spTgt spid="772099">
                                            <p:txEl>
                                              <p:pRg st="0" end="0"/>
                                            </p:txEl>
                                          </p:spTgt>
                                        </p:tgtEl>
                                      </p:cBhvr>
                                    </p:animEffect>
                                  </p:childTnLst>
                                </p:cTn>
                              </p:par>
                            </p:childTnLst>
                          </p:cTn>
                        </p:par>
                        <p:par>
                          <p:cTn id="8" fill="hold">
                            <p:stCondLst>
                              <p:cond delay="4025"/>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772099">
                                            <p:txEl>
                                              <p:pRg st="1" end="1"/>
                                            </p:txEl>
                                          </p:spTgt>
                                        </p:tgtEl>
                                        <p:attrNameLst>
                                          <p:attrName>style.visibility</p:attrName>
                                        </p:attrNameLst>
                                      </p:cBhvr>
                                      <p:to>
                                        <p:strVal val="visible"/>
                                      </p:to>
                                    </p:set>
                                    <p:animEffect transition="in" filter="dissolve">
                                      <p:cBhvr>
                                        <p:cTn id="11" dur="75"/>
                                        <p:tgtEl>
                                          <p:spTgt spid="772099">
                                            <p:txEl>
                                              <p:pRg st="1" end="1"/>
                                            </p:txEl>
                                          </p:spTgt>
                                        </p:tgtEl>
                                      </p:cBhvr>
                                    </p:animEffect>
                                  </p:childTnLst>
                                </p:cTn>
                              </p:par>
                            </p:childTnLst>
                          </p:cTn>
                        </p:par>
                        <p:par>
                          <p:cTn id="12" fill="hold" nodeType="afterGroup">
                            <p:stCondLst>
                              <p:cond delay="9825"/>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772099">
                                            <p:txEl>
                                              <p:pRg st="2" end="2"/>
                                            </p:txEl>
                                          </p:spTgt>
                                        </p:tgtEl>
                                        <p:attrNameLst>
                                          <p:attrName>style.visibility</p:attrName>
                                        </p:attrNameLst>
                                      </p:cBhvr>
                                      <p:to>
                                        <p:strVal val="visible"/>
                                      </p:to>
                                    </p:set>
                                    <p:animEffect transition="in" filter="dissolve">
                                      <p:cBhvr>
                                        <p:cTn id="15" dur="75"/>
                                        <p:tgtEl>
                                          <p:spTgt spid="772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9" grpId="0" build="p" autoUpdateAnimBg="0" advAuto="200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685800" y="685800"/>
            <a:ext cx="3994150" cy="982663"/>
          </a:xfrm>
        </p:spPr>
        <p:txBody>
          <a:bodyPr/>
          <a:lstStyle/>
          <a:p>
            <a:pPr algn="ctr"/>
            <a:r>
              <a:rPr kumimoji="0" lang="ar-JO" b="1" dirty="0">
                <a:latin typeface="Arial" panose="020B0604020202020204" pitchFamily="34" charset="0"/>
                <a:ea typeface="ＭＳ Ｐゴシック" charset="0"/>
                <a:cs typeface="Arial" panose="020B0604020202020204" pitchFamily="34" charset="0"/>
              </a:rPr>
              <a:t>أي الأطعمة؟</a:t>
            </a:r>
            <a:endParaRPr kumimoji="0" lang="en-US" dirty="0">
              <a:latin typeface="Arial" panose="020B0604020202020204" pitchFamily="34" charset="0"/>
              <a:ea typeface="ＭＳ Ｐゴシック" charset="0"/>
              <a:cs typeface="Arial" panose="020B0604020202020204" pitchFamily="34" charset="0"/>
            </a:endParaRPr>
          </a:p>
        </p:txBody>
      </p:sp>
      <p:pic>
        <p:nvPicPr>
          <p:cNvPr id="299014" name="Picture 6"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0" y="3302000"/>
            <a:ext cx="5334000" cy="3556000"/>
          </a:xfrm>
        </p:spPr>
      </p:pic>
      <p:sp>
        <p:nvSpPr>
          <p:cNvPr id="299013" name="Rectangle 5"/>
          <p:cNvSpPr>
            <a:spLocks noChangeArrowheads="1"/>
          </p:cNvSpPr>
          <p:nvPr/>
        </p:nvSpPr>
        <p:spPr bwMode="auto">
          <a:xfrm rot="19731131">
            <a:off x="1543050" y="904875"/>
            <a:ext cx="6483350" cy="4359275"/>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endParaRPr lang="ar-JO" altLang="zh-CN" sz="4000" b="1" dirty="0">
              <a:solidFill>
                <a:srgbClr val="FFFFFF"/>
              </a:solidFill>
              <a:effectLst>
                <a:glow rad="101600">
                  <a:srgbClr val="000000"/>
                </a:glow>
              </a:effectLst>
              <a:latin typeface="Arial" panose="020B0604020202020204" pitchFamily="34" charset="0"/>
              <a:ea typeface="SimSun" charset="0"/>
              <a:cs typeface="Arial" panose="020B0604020202020204" pitchFamily="34" charset="0"/>
            </a:endParaRPr>
          </a:p>
          <a:p>
            <a:pPr defTabSz="914400" eaLnBrk="0" fontAlgn="base" hangingPunct="0">
              <a:spcBef>
                <a:spcPct val="0"/>
              </a:spcBef>
              <a:spcAft>
                <a:spcPct val="0"/>
              </a:spcAft>
              <a:defRPr/>
            </a:pPr>
            <a:r>
              <a:rPr lang="ar-JO" altLang="zh-CN" sz="4000" b="1" dirty="0">
                <a:solidFill>
                  <a:srgbClr val="FFFFFF"/>
                </a:solidFill>
                <a:effectLst>
                  <a:glow rad="101600">
                    <a:srgbClr val="000000"/>
                  </a:glow>
                </a:effectLst>
                <a:latin typeface="Arial" panose="020B0604020202020204" pitchFamily="34" charset="0"/>
                <a:ea typeface="SimSun" charset="0"/>
                <a:cs typeface="Arial" panose="020B0604020202020204" pitchFamily="34" charset="0"/>
              </a:rPr>
              <a:t>الجمل، الأرنب، الخنزير،</a:t>
            </a:r>
          </a:p>
          <a:p>
            <a:pPr defTabSz="914400" eaLnBrk="0" fontAlgn="base" hangingPunct="0">
              <a:spcBef>
                <a:spcPct val="0"/>
              </a:spcBef>
              <a:spcAft>
                <a:spcPct val="0"/>
              </a:spcAft>
              <a:defRPr/>
            </a:pPr>
            <a:r>
              <a:rPr lang="ar-JO" altLang="zh-CN" sz="4000" b="1" dirty="0">
                <a:solidFill>
                  <a:srgbClr val="FFFFFF"/>
                </a:solidFill>
                <a:effectLst>
                  <a:glow rad="101600">
                    <a:srgbClr val="000000"/>
                  </a:glow>
                </a:effectLst>
                <a:latin typeface="Arial" panose="020B0604020202020204" pitchFamily="34" charset="0"/>
                <a:ea typeface="SimSun" charset="0"/>
                <a:cs typeface="Arial" panose="020B0604020202020204" pitchFamily="34" charset="0"/>
              </a:rPr>
              <a:t>الوبر، الحيّة، والنسر، والأنوق،</a:t>
            </a:r>
          </a:p>
          <a:p>
            <a:pPr defTabSz="914400" eaLnBrk="0" fontAlgn="base" hangingPunct="0">
              <a:spcBef>
                <a:spcPct val="0"/>
              </a:spcBef>
              <a:spcAft>
                <a:spcPct val="0"/>
              </a:spcAft>
              <a:defRPr/>
            </a:pPr>
            <a:r>
              <a:rPr lang="ar-JO" altLang="zh-CN" sz="4000" b="1" dirty="0">
                <a:solidFill>
                  <a:srgbClr val="FFFFFF"/>
                </a:solidFill>
                <a:effectLst>
                  <a:glow rad="101600">
                    <a:srgbClr val="000000"/>
                  </a:glow>
                </a:effectLst>
                <a:latin typeface="Arial" panose="020B0604020202020204" pitchFamily="34" charset="0"/>
                <a:ea typeface="SimSun" charset="0"/>
                <a:cs typeface="Arial" panose="020B0604020202020204" pitchFamily="34" charset="0"/>
              </a:rPr>
              <a:t>والغراب وأجناس الغربان،</a:t>
            </a:r>
          </a:p>
          <a:p>
            <a:pPr defTabSz="914400" eaLnBrk="0" fontAlgn="base" hangingPunct="0">
              <a:spcBef>
                <a:spcPct val="0"/>
              </a:spcBef>
              <a:spcAft>
                <a:spcPct val="0"/>
              </a:spcAft>
              <a:defRPr/>
            </a:pPr>
            <a:r>
              <a:rPr lang="ar-JO" altLang="zh-CN" sz="4000" b="1" dirty="0">
                <a:solidFill>
                  <a:srgbClr val="FFFFFF"/>
                </a:solidFill>
                <a:effectLst>
                  <a:glow rad="101600">
                    <a:srgbClr val="000000"/>
                  </a:glow>
                </a:effectLst>
                <a:latin typeface="Arial" panose="020B0604020202020204" pitchFamily="34" charset="0"/>
                <a:ea typeface="SimSun" charset="0"/>
                <a:cs typeface="Arial" panose="020B0604020202020204" pitchFamily="34" charset="0"/>
              </a:rPr>
              <a:t>والبوم، والسأف،</a:t>
            </a:r>
          </a:p>
          <a:p>
            <a:pPr defTabSz="914400" eaLnBrk="0" fontAlgn="base" hangingPunct="0">
              <a:spcBef>
                <a:spcPct val="0"/>
              </a:spcBef>
              <a:spcAft>
                <a:spcPct val="0"/>
              </a:spcAft>
              <a:defRPr/>
            </a:pPr>
            <a:r>
              <a:rPr lang="ar-JO" altLang="zh-CN" sz="4000" b="1" dirty="0">
                <a:solidFill>
                  <a:srgbClr val="FFFFFF"/>
                </a:solidFill>
                <a:effectLst>
                  <a:glow rad="101600">
                    <a:srgbClr val="000000"/>
                  </a:glow>
                </a:effectLst>
                <a:latin typeface="Arial" panose="020B0604020202020204" pitchFamily="34" charset="0"/>
                <a:ea typeface="SimSun" charset="0"/>
                <a:cs typeface="Arial" panose="020B0604020202020204" pitchFamily="34" charset="0"/>
              </a:rPr>
              <a:t>وكل أجناس الباز،</a:t>
            </a:r>
          </a:p>
          <a:p>
            <a:pPr defTabSz="914400" eaLnBrk="0" fontAlgn="base" hangingPunct="0">
              <a:spcBef>
                <a:spcPct val="0"/>
              </a:spcBef>
              <a:spcAft>
                <a:spcPct val="0"/>
              </a:spcAft>
              <a:defRPr/>
            </a:pPr>
            <a:r>
              <a:rPr lang="ar-JO" altLang="zh-CN" sz="4000" b="1" dirty="0">
                <a:solidFill>
                  <a:srgbClr val="FFFFFF"/>
                </a:solidFill>
                <a:effectLst>
                  <a:glow rad="101600">
                    <a:srgbClr val="000000"/>
                  </a:glow>
                </a:effectLst>
                <a:latin typeface="Arial" panose="020B0604020202020204" pitchFamily="34" charset="0"/>
                <a:ea typeface="SimSun" charset="0"/>
                <a:cs typeface="Arial" panose="020B0604020202020204" pitchFamily="34" charset="0"/>
              </a:rPr>
              <a:t>واللقلق، وكل أنواعه، والخفاش.</a:t>
            </a:r>
          </a:p>
        </p:txBody>
      </p:sp>
      <p:sp>
        <p:nvSpPr>
          <p:cNvPr id="277508" name="TextBox 5"/>
          <p:cNvSpPr txBox="1">
            <a:spLocks noChangeArrowheads="1"/>
          </p:cNvSpPr>
          <p:nvPr/>
        </p:nvSpPr>
        <p:spPr bwMode="auto">
          <a:xfrm>
            <a:off x="555625" y="6324600"/>
            <a:ext cx="158729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fontAlgn="base">
              <a:spcBef>
                <a:spcPct val="20000"/>
              </a:spcBef>
              <a:spcAft>
                <a:spcPct val="0"/>
              </a:spcAft>
              <a:buClr>
                <a:srgbClr val="FF9933"/>
              </a:buClr>
            </a:pPr>
            <a:r>
              <a:rPr lang="ar-JO" sz="3200" b="1" dirty="0">
                <a:latin typeface="Arial" panose="020B0604020202020204" pitchFamily="34" charset="0"/>
                <a:cs typeface="Arial" panose="020B0604020202020204" pitchFamily="34" charset="0"/>
              </a:rPr>
              <a:t>لاوِيّين 11</a:t>
            </a:r>
            <a:endParaRPr lang="en-US" sz="3200" b="1" dirty="0">
              <a:latin typeface="Arial" panose="020B0604020202020204" pitchFamily="34" charset="0"/>
              <a:cs typeface="Arial" panose="020B0604020202020204" pitchFamily="34" charset="0"/>
            </a:endParaRPr>
          </a:p>
        </p:txBody>
      </p:sp>
      <p:sp>
        <p:nvSpPr>
          <p:cNvPr id="6" name="Text Box 9"/>
          <p:cNvSpPr txBox="1">
            <a:spLocks noChangeArrowheads="1"/>
          </p:cNvSpPr>
          <p:nvPr/>
        </p:nvSpPr>
        <p:spPr bwMode="auto">
          <a:xfrm>
            <a:off x="8284775" y="76200"/>
            <a:ext cx="704039" cy="461665"/>
          </a:xfrm>
          <a:prstGeom prst="rect">
            <a:avLst/>
          </a:prstGeom>
          <a:solidFill>
            <a:srgbClr val="000099"/>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ar-JO" sz="2400" b="1" kern="0" dirty="0">
                <a:solidFill>
                  <a:srgbClr val="FFFFFF"/>
                </a:solidFill>
                <a:effectLst>
                  <a:outerShdw blurRad="38100" dist="38100" dir="2700000" algn="tl">
                    <a:srgbClr val="000000"/>
                  </a:outerShdw>
                </a:effectLst>
                <a:latin typeface="Arial" charset="0"/>
              </a:rPr>
              <a:t>125</a:t>
            </a:r>
            <a:endParaRPr lang="en-US" sz="2400" b="1" kern="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0502198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fade">
                                      <p:cBhvr>
                                        <p:cTn id="7" dur="770" decel="100000"/>
                                        <p:tgtEl>
                                          <p:spTgt spid="299010"/>
                                        </p:tgtEl>
                                      </p:cBhvr>
                                    </p:animEffect>
                                    <p:animScale>
                                      <p:cBhvr>
                                        <p:cTn id="8" dur="770" decel="100000"/>
                                        <p:tgtEl>
                                          <p:spTgt spid="299010"/>
                                        </p:tgtEl>
                                      </p:cBhvr>
                                      <p:from x="10000" y="10000"/>
                                      <p:to x="200000" y="450000"/>
                                    </p:animScale>
                                    <p:animScale>
                                      <p:cBhvr>
                                        <p:cTn id="9" dur="1230" accel="100000" fill="hold">
                                          <p:stCondLst>
                                            <p:cond delay="770"/>
                                          </p:stCondLst>
                                        </p:cTn>
                                        <p:tgtEl>
                                          <p:spTgt spid="299010"/>
                                        </p:tgtEl>
                                      </p:cBhvr>
                                      <p:from x="200000" y="450000"/>
                                      <p:to x="100000" y="100000"/>
                                    </p:animScale>
                                    <p:set>
                                      <p:cBhvr>
                                        <p:cTn id="10" dur="770" fill="hold"/>
                                        <p:tgtEl>
                                          <p:spTgt spid="299010"/>
                                        </p:tgtEl>
                                        <p:attrNameLst>
                                          <p:attrName>ppt_x</p:attrName>
                                        </p:attrNameLst>
                                      </p:cBhvr>
                                      <p:to>
                                        <p:strVal val="(0.5)"/>
                                      </p:to>
                                    </p:set>
                                    <p:anim from="(0.5)" to="(#ppt_x)" calcmode="lin" valueType="num">
                                      <p:cBhvr>
                                        <p:cTn id="11" dur="1230" accel="100000" fill="hold">
                                          <p:stCondLst>
                                            <p:cond delay="770"/>
                                          </p:stCondLst>
                                        </p:cTn>
                                        <p:tgtEl>
                                          <p:spTgt spid="299010"/>
                                        </p:tgtEl>
                                        <p:attrNameLst>
                                          <p:attrName>ppt_x</p:attrName>
                                        </p:attrNameLst>
                                      </p:cBhvr>
                                    </p:anim>
                                    <p:set>
                                      <p:cBhvr>
                                        <p:cTn id="12" dur="770" fill="hold"/>
                                        <p:tgtEl>
                                          <p:spTgt spid="299010"/>
                                        </p:tgtEl>
                                        <p:attrNameLst>
                                          <p:attrName>ppt_y</p:attrName>
                                        </p:attrNameLst>
                                      </p:cBhvr>
                                      <p:to>
                                        <p:strVal val="(#ppt_y+0.4)"/>
                                      </p:to>
                                    </p:set>
                                    <p:anim from="(#ppt_y+0.4)" to="(#ppt_y)" calcmode="lin" valueType="num">
                                      <p:cBhvr>
                                        <p:cTn id="13" dur="1230" accel="100000" fill="hold">
                                          <p:stCondLst>
                                            <p:cond delay="770"/>
                                          </p:stCondLst>
                                        </p:cTn>
                                        <p:tgtEl>
                                          <p:spTgt spid="299010"/>
                                        </p:tgtEl>
                                        <p:attrNameLst>
                                          <p:attrName>ppt_y</p:attrName>
                                        </p:attrNameLst>
                                      </p:cBhvr>
                                    </p:anim>
                                  </p:childTnLst>
                                </p:cTn>
                              </p:par>
                            </p:childTnLst>
                          </p:cTn>
                        </p:par>
                        <p:par>
                          <p:cTn id="14" fill="hold" nodeType="afterGroup">
                            <p:stCondLst>
                              <p:cond delay="2000"/>
                            </p:stCondLst>
                            <p:childTnLst>
                              <p:par>
                                <p:cTn id="15" presetID="15" presetClass="entr" presetSubtype="0" fill="hold" nodeType="afterEffect">
                                  <p:stCondLst>
                                    <p:cond delay="0"/>
                                  </p:stCondLst>
                                  <p:childTnLst>
                                    <p:set>
                                      <p:cBhvr>
                                        <p:cTn id="16" dur="1" fill="hold">
                                          <p:stCondLst>
                                            <p:cond delay="0"/>
                                          </p:stCondLst>
                                        </p:cTn>
                                        <p:tgtEl>
                                          <p:spTgt spid="299014"/>
                                        </p:tgtEl>
                                        <p:attrNameLst>
                                          <p:attrName>style.visibility</p:attrName>
                                        </p:attrNameLst>
                                      </p:cBhvr>
                                      <p:to>
                                        <p:strVal val="visible"/>
                                      </p:to>
                                    </p:set>
                                    <p:anim calcmode="lin" valueType="num">
                                      <p:cBhvr>
                                        <p:cTn id="17" dur="1000" fill="hold"/>
                                        <p:tgtEl>
                                          <p:spTgt spid="299014"/>
                                        </p:tgtEl>
                                        <p:attrNameLst>
                                          <p:attrName>ppt_w</p:attrName>
                                        </p:attrNameLst>
                                      </p:cBhvr>
                                      <p:tavLst>
                                        <p:tav tm="0">
                                          <p:val>
                                            <p:fltVal val="0"/>
                                          </p:val>
                                        </p:tav>
                                        <p:tav tm="100000">
                                          <p:val>
                                            <p:strVal val="#ppt_w"/>
                                          </p:val>
                                        </p:tav>
                                      </p:tavLst>
                                    </p:anim>
                                    <p:anim calcmode="lin" valueType="num">
                                      <p:cBhvr>
                                        <p:cTn id="18" dur="1000" fill="hold"/>
                                        <p:tgtEl>
                                          <p:spTgt spid="299014"/>
                                        </p:tgtEl>
                                        <p:attrNameLst>
                                          <p:attrName>ppt_h</p:attrName>
                                        </p:attrNameLst>
                                      </p:cBhvr>
                                      <p:tavLst>
                                        <p:tav tm="0">
                                          <p:val>
                                            <p:fltVal val="0"/>
                                          </p:val>
                                        </p:tav>
                                        <p:tav tm="100000">
                                          <p:val>
                                            <p:strVal val="#ppt_h"/>
                                          </p:val>
                                        </p:tav>
                                      </p:tavLst>
                                    </p:anim>
                                    <p:anim calcmode="lin" valueType="num">
                                      <p:cBhvr>
                                        <p:cTn id="19" dur="1000" fill="hold"/>
                                        <p:tgtEl>
                                          <p:spTgt spid="29901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99014"/>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3000"/>
                            </p:stCondLst>
                            <p:childTnLst>
                              <p:par>
                                <p:cTn id="22" presetID="22" presetClass="entr" presetSubtype="4" fill="hold" nodeType="afterEffect">
                                  <p:stCondLst>
                                    <p:cond delay="0"/>
                                  </p:stCondLst>
                                  <p:childTnLst>
                                    <p:set>
                                      <p:cBhvr>
                                        <p:cTn id="23" dur="1" fill="hold">
                                          <p:stCondLst>
                                            <p:cond delay="0"/>
                                          </p:stCondLst>
                                        </p:cTn>
                                        <p:tgtEl>
                                          <p:spTgt spid="299013">
                                            <p:txEl>
                                              <p:pRg st="1" end="1"/>
                                            </p:txEl>
                                          </p:spTgt>
                                        </p:tgtEl>
                                        <p:attrNameLst>
                                          <p:attrName>style.visibility</p:attrName>
                                        </p:attrNameLst>
                                      </p:cBhvr>
                                      <p:to>
                                        <p:strVal val="visible"/>
                                      </p:to>
                                    </p:set>
                                    <p:animEffect transition="in" filter="wipe(down)">
                                      <p:cBhvr>
                                        <p:cTn id="24" dur="500"/>
                                        <p:tgtEl>
                                          <p:spTgt spid="299013">
                                            <p:txEl>
                                              <p:pRg st="1" end="1"/>
                                            </p:txEl>
                                          </p:spTgt>
                                        </p:tgtEl>
                                      </p:cBhvr>
                                    </p:animEffect>
                                  </p:childTnLst>
                                </p:cTn>
                              </p:par>
                            </p:childTnLst>
                          </p:cTn>
                        </p:par>
                        <p:par>
                          <p:cTn id="25" fill="hold">
                            <p:stCondLst>
                              <p:cond delay="3500"/>
                            </p:stCondLst>
                            <p:childTnLst>
                              <p:par>
                                <p:cTn id="26" presetID="22" presetClass="entr" presetSubtype="4" fill="hold" nodeType="afterEffect">
                                  <p:stCondLst>
                                    <p:cond delay="0"/>
                                  </p:stCondLst>
                                  <p:childTnLst>
                                    <p:set>
                                      <p:cBhvr>
                                        <p:cTn id="27" dur="1" fill="hold">
                                          <p:stCondLst>
                                            <p:cond delay="0"/>
                                          </p:stCondLst>
                                        </p:cTn>
                                        <p:tgtEl>
                                          <p:spTgt spid="299013">
                                            <p:txEl>
                                              <p:pRg st="2" end="2"/>
                                            </p:txEl>
                                          </p:spTgt>
                                        </p:tgtEl>
                                        <p:attrNameLst>
                                          <p:attrName>style.visibility</p:attrName>
                                        </p:attrNameLst>
                                      </p:cBhvr>
                                      <p:to>
                                        <p:strVal val="visible"/>
                                      </p:to>
                                    </p:set>
                                    <p:animEffect transition="in" filter="wipe(down)">
                                      <p:cBhvr>
                                        <p:cTn id="28" dur="500"/>
                                        <p:tgtEl>
                                          <p:spTgt spid="299013">
                                            <p:txEl>
                                              <p:pRg st="2" end="2"/>
                                            </p:txEl>
                                          </p:spTgt>
                                        </p:tgtEl>
                                      </p:cBhvr>
                                    </p:animEffect>
                                  </p:childTnLst>
                                </p:cTn>
                              </p:par>
                            </p:childTnLst>
                          </p:cTn>
                        </p:par>
                        <p:par>
                          <p:cTn id="29" fill="hold">
                            <p:stCondLst>
                              <p:cond delay="4000"/>
                            </p:stCondLst>
                            <p:childTnLst>
                              <p:par>
                                <p:cTn id="30" presetID="22" presetClass="entr" presetSubtype="4" fill="hold" nodeType="afterEffect">
                                  <p:stCondLst>
                                    <p:cond delay="0"/>
                                  </p:stCondLst>
                                  <p:childTnLst>
                                    <p:set>
                                      <p:cBhvr>
                                        <p:cTn id="31" dur="1" fill="hold">
                                          <p:stCondLst>
                                            <p:cond delay="0"/>
                                          </p:stCondLst>
                                        </p:cTn>
                                        <p:tgtEl>
                                          <p:spTgt spid="299013">
                                            <p:txEl>
                                              <p:pRg st="3" end="3"/>
                                            </p:txEl>
                                          </p:spTgt>
                                        </p:tgtEl>
                                        <p:attrNameLst>
                                          <p:attrName>style.visibility</p:attrName>
                                        </p:attrNameLst>
                                      </p:cBhvr>
                                      <p:to>
                                        <p:strVal val="visible"/>
                                      </p:to>
                                    </p:set>
                                    <p:animEffect transition="in" filter="wipe(down)">
                                      <p:cBhvr>
                                        <p:cTn id="32" dur="500"/>
                                        <p:tgtEl>
                                          <p:spTgt spid="299013">
                                            <p:txEl>
                                              <p:pRg st="3" end="3"/>
                                            </p:txEl>
                                          </p:spTgt>
                                        </p:tgtEl>
                                      </p:cBhvr>
                                    </p:animEffect>
                                  </p:childTnLst>
                                </p:cTn>
                              </p:par>
                            </p:childTnLst>
                          </p:cTn>
                        </p:par>
                        <p:par>
                          <p:cTn id="33" fill="hold">
                            <p:stCondLst>
                              <p:cond delay="4500"/>
                            </p:stCondLst>
                            <p:childTnLst>
                              <p:par>
                                <p:cTn id="34" presetID="22" presetClass="entr" presetSubtype="4" fill="hold" nodeType="afterEffect">
                                  <p:stCondLst>
                                    <p:cond delay="0"/>
                                  </p:stCondLst>
                                  <p:childTnLst>
                                    <p:set>
                                      <p:cBhvr>
                                        <p:cTn id="35" dur="1" fill="hold">
                                          <p:stCondLst>
                                            <p:cond delay="0"/>
                                          </p:stCondLst>
                                        </p:cTn>
                                        <p:tgtEl>
                                          <p:spTgt spid="299013">
                                            <p:txEl>
                                              <p:pRg st="4" end="4"/>
                                            </p:txEl>
                                          </p:spTgt>
                                        </p:tgtEl>
                                        <p:attrNameLst>
                                          <p:attrName>style.visibility</p:attrName>
                                        </p:attrNameLst>
                                      </p:cBhvr>
                                      <p:to>
                                        <p:strVal val="visible"/>
                                      </p:to>
                                    </p:set>
                                    <p:animEffect transition="in" filter="wipe(down)">
                                      <p:cBhvr>
                                        <p:cTn id="36" dur="500"/>
                                        <p:tgtEl>
                                          <p:spTgt spid="299013">
                                            <p:txEl>
                                              <p:pRg st="4" end="4"/>
                                            </p:txEl>
                                          </p:spTgt>
                                        </p:tgtEl>
                                      </p:cBhvr>
                                    </p:animEffect>
                                  </p:childTnLst>
                                </p:cTn>
                              </p:par>
                            </p:childTnLst>
                          </p:cTn>
                        </p:par>
                        <p:par>
                          <p:cTn id="37" fill="hold">
                            <p:stCondLst>
                              <p:cond delay="5000"/>
                            </p:stCondLst>
                            <p:childTnLst>
                              <p:par>
                                <p:cTn id="38" presetID="22" presetClass="entr" presetSubtype="4" fill="hold" nodeType="afterEffect">
                                  <p:stCondLst>
                                    <p:cond delay="0"/>
                                  </p:stCondLst>
                                  <p:childTnLst>
                                    <p:set>
                                      <p:cBhvr>
                                        <p:cTn id="39" dur="1" fill="hold">
                                          <p:stCondLst>
                                            <p:cond delay="0"/>
                                          </p:stCondLst>
                                        </p:cTn>
                                        <p:tgtEl>
                                          <p:spTgt spid="299013">
                                            <p:txEl>
                                              <p:pRg st="5" end="5"/>
                                            </p:txEl>
                                          </p:spTgt>
                                        </p:tgtEl>
                                        <p:attrNameLst>
                                          <p:attrName>style.visibility</p:attrName>
                                        </p:attrNameLst>
                                      </p:cBhvr>
                                      <p:to>
                                        <p:strVal val="visible"/>
                                      </p:to>
                                    </p:set>
                                    <p:animEffect transition="in" filter="wipe(down)">
                                      <p:cBhvr>
                                        <p:cTn id="40" dur="500"/>
                                        <p:tgtEl>
                                          <p:spTgt spid="299013">
                                            <p:txEl>
                                              <p:pRg st="5" end="5"/>
                                            </p:txEl>
                                          </p:spTgt>
                                        </p:tgtEl>
                                      </p:cBhvr>
                                    </p:animEffect>
                                  </p:childTnLst>
                                </p:cTn>
                              </p:par>
                            </p:childTnLst>
                          </p:cTn>
                        </p:par>
                        <p:par>
                          <p:cTn id="41" fill="hold">
                            <p:stCondLst>
                              <p:cond delay="5500"/>
                            </p:stCondLst>
                            <p:childTnLst>
                              <p:par>
                                <p:cTn id="42" presetID="22" presetClass="entr" presetSubtype="4" fill="hold" nodeType="afterEffect">
                                  <p:stCondLst>
                                    <p:cond delay="0"/>
                                  </p:stCondLst>
                                  <p:childTnLst>
                                    <p:set>
                                      <p:cBhvr>
                                        <p:cTn id="43" dur="1" fill="hold">
                                          <p:stCondLst>
                                            <p:cond delay="0"/>
                                          </p:stCondLst>
                                        </p:cTn>
                                        <p:tgtEl>
                                          <p:spTgt spid="299013">
                                            <p:txEl>
                                              <p:pRg st="6" end="6"/>
                                            </p:txEl>
                                          </p:spTgt>
                                        </p:tgtEl>
                                        <p:attrNameLst>
                                          <p:attrName>style.visibility</p:attrName>
                                        </p:attrNameLst>
                                      </p:cBhvr>
                                      <p:to>
                                        <p:strVal val="visible"/>
                                      </p:to>
                                    </p:set>
                                    <p:animEffect transition="in" filter="wipe(down)">
                                      <p:cBhvr>
                                        <p:cTn id="44" dur="500"/>
                                        <p:tgtEl>
                                          <p:spTgt spid="2990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0961" y="-304800"/>
            <a:ext cx="738664" cy="7162800"/>
          </a:xfrm>
          <a:solidFill>
            <a:srgbClr val="FF0000"/>
          </a:solidFill>
        </p:spPr>
        <p:txBody>
          <a:bodyPr vert="eaVert" anchor="t">
            <a:spAutoFit/>
          </a:bodyPr>
          <a:lstStyle/>
          <a:p>
            <a:pPr>
              <a:spcBef>
                <a:spcPct val="50000"/>
              </a:spcBef>
              <a:defRPr/>
            </a:pPr>
            <a:r>
              <a:rPr lang="ar-JO" sz="36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"قُمْ يا بطرس، أذبح وكُلْ"</a:t>
            </a:r>
            <a:endParaRPr lang="en-US" sz="36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4800" b="1" kern="0" dirty="0">
                <a:solidFill>
                  <a:srgbClr val="000000"/>
                </a:solidFill>
                <a:effectLst>
                  <a:glow rad="254000">
                    <a:srgbClr val="FFFFFF">
                      <a:alpha val="86000"/>
                    </a:srgbClr>
                  </a:glow>
                </a:effectLst>
                <a:latin typeface="Arial" panose="020B0604020202020204" pitchFamily="34" charset="0"/>
                <a:ea typeface="ＭＳ Ｐゴシック" charset="0"/>
                <a:cs typeface="Arial" panose="020B0604020202020204" pitchFamily="34" charset="0"/>
              </a:rPr>
              <a:t>استعداد بطرس</a:t>
            </a:r>
            <a:endParaRPr lang="en-US" sz="4800" b="1" kern="0" dirty="0">
              <a:solidFill>
                <a:srgbClr val="000000"/>
              </a:solidFill>
              <a:effectLst>
                <a:glow rad="254000">
                  <a:srgbClr val="FFFFFF">
                    <a:alpha val="86000"/>
                  </a:srgbClr>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a:lstStyle/>
          <a:p>
            <a:pPr marL="742950" lvl="1" indent="-285750" algn="ctr" defTabSz="914400" fontAlgn="base">
              <a:spcBef>
                <a:spcPct val="20000"/>
              </a:spcBef>
              <a:spcAft>
                <a:spcPct val="0"/>
              </a:spcAft>
              <a:defRPr/>
            </a:pPr>
            <a:r>
              <a:rPr lang="ar-JO" altLang="zh-CN" sz="3600" b="1" kern="0" dirty="0">
                <a:solidFill>
                  <a:srgbClr val="000000"/>
                </a:solidFill>
                <a:effectLst>
                  <a:glow rad="254000">
                    <a:srgbClr val="FFFFFF">
                      <a:alpha val="86000"/>
                    </a:srgbClr>
                  </a:glow>
                </a:effectLst>
                <a:latin typeface="Arial" panose="020B0604020202020204" pitchFamily="34" charset="0"/>
                <a:ea typeface="SimSun" pitchFamily="2" charset="-122"/>
                <a:cs typeface="Arial" panose="020B0604020202020204" pitchFamily="34" charset="0"/>
              </a:rPr>
              <a:t>كُلْ طعامًا "دَنِسًا"</a:t>
            </a:r>
          </a:p>
          <a:p>
            <a:pPr marL="742950" lvl="1" indent="-285750" algn="ctr" defTabSz="914400" fontAlgn="base">
              <a:spcBef>
                <a:spcPct val="20000"/>
              </a:spcBef>
              <a:spcAft>
                <a:spcPct val="0"/>
              </a:spcAft>
              <a:defRPr/>
            </a:pPr>
            <a:r>
              <a:rPr lang="ar-JO" altLang="zh-CN" sz="3600" b="1" kern="0" dirty="0">
                <a:solidFill>
                  <a:srgbClr val="000000"/>
                </a:solidFill>
                <a:effectLst>
                  <a:glow rad="254000">
                    <a:srgbClr val="FFFFFF">
                      <a:alpha val="86000"/>
                    </a:srgbClr>
                  </a:glow>
                </a:effectLst>
                <a:latin typeface="Arial" panose="020B0604020202020204" pitchFamily="34" charset="0"/>
                <a:ea typeface="SimSun" pitchFamily="2" charset="-122"/>
                <a:cs typeface="Arial" panose="020B0604020202020204" pitchFamily="34" charset="0"/>
              </a:rPr>
              <a:t>(أعمال 10: 8- 16)</a:t>
            </a:r>
            <a:endParaRPr lang="en-US" altLang="zh-CN" sz="3200" b="1" kern="0" dirty="0">
              <a:solidFill>
                <a:srgbClr val="000000"/>
              </a:solidFill>
              <a:effectLst>
                <a:glow rad="254000">
                  <a:srgbClr val="FFFFFF">
                    <a:alpha val="86000"/>
                  </a:srgbClr>
                </a:glow>
              </a:effectLst>
              <a:latin typeface="Arial" panose="020B0604020202020204" pitchFamily="34" charset="0"/>
              <a:ea typeface="SimSun" pitchFamily="2" charset="-122"/>
              <a:cs typeface="Arial" panose="020B0604020202020204" pitchFamily="34" charset="0"/>
            </a:endParaRPr>
          </a:p>
          <a:p>
            <a:pPr marL="1143000" lvl="2" indent="-228600" algn="ctr" defTabSz="914400" fontAlgn="base">
              <a:spcBef>
                <a:spcPct val="20000"/>
              </a:spcBef>
              <a:spcAft>
                <a:spcPct val="0"/>
              </a:spcAft>
              <a:defRPr/>
            </a:pPr>
            <a:r>
              <a:rPr lang="ar-JO" altLang="zh-CN" sz="3200" b="1" kern="0" dirty="0">
                <a:solidFill>
                  <a:srgbClr val="000000"/>
                </a:solidFill>
                <a:effectLst>
                  <a:glow rad="254000">
                    <a:srgbClr val="FFFFFF">
                      <a:alpha val="86000"/>
                    </a:srgbClr>
                  </a:glow>
                </a:effectLst>
                <a:latin typeface="Franklin Gothic Medium" pitchFamily="-112" charset="0"/>
                <a:ea typeface="SimSun" pitchFamily="2" charset="-122"/>
                <a:cs typeface="SimSun" pitchFamily="2" charset="-122"/>
              </a:rPr>
              <a:t>وكانت</a:t>
            </a:r>
          </a:p>
          <a:p>
            <a:pPr marL="1143000" lvl="2" indent="-228600" algn="ctr" defTabSz="914400" fontAlgn="base">
              <a:spcBef>
                <a:spcPct val="20000"/>
              </a:spcBef>
              <a:spcAft>
                <a:spcPct val="0"/>
              </a:spcAft>
              <a:defRPr/>
            </a:pPr>
            <a:r>
              <a:rPr lang="ar-JO" altLang="zh-CN" sz="3200" b="1" kern="0" dirty="0">
                <a:solidFill>
                  <a:srgbClr val="000000"/>
                </a:solidFill>
                <a:effectLst>
                  <a:glow rad="254000">
                    <a:srgbClr val="FFFFFF">
                      <a:alpha val="86000"/>
                    </a:srgbClr>
                  </a:glow>
                </a:effectLst>
                <a:latin typeface="Franklin Gothic Medium" pitchFamily="-112" charset="0"/>
                <a:ea typeface="SimSun" pitchFamily="2" charset="-122"/>
                <a:cs typeface="SimSun" pitchFamily="2" charset="-122"/>
              </a:rPr>
              <a:t> </a:t>
            </a:r>
            <a:r>
              <a:rPr lang="ar-JO" altLang="zh-CN" sz="3200" b="1" kern="0" dirty="0">
                <a:solidFill>
                  <a:srgbClr val="000000"/>
                </a:solidFill>
                <a:effectLst>
                  <a:glow rad="254000">
                    <a:srgbClr val="FFFFFF">
                      <a:alpha val="86000"/>
                    </a:srgbClr>
                  </a:glow>
                </a:effectLst>
                <a:latin typeface="Arial" panose="020B0604020202020204" pitchFamily="34" charset="0"/>
                <a:ea typeface="SimSun" pitchFamily="2" charset="-122"/>
                <a:cs typeface="Arial" panose="020B0604020202020204" pitchFamily="34" charset="0"/>
              </a:rPr>
              <a:t>"</a:t>
            </a:r>
            <a:r>
              <a:rPr lang="ar-JO" altLang="zh-CN" sz="3200" b="1" kern="0" dirty="0">
                <a:solidFill>
                  <a:srgbClr val="000000"/>
                </a:solidFill>
                <a:effectLst>
                  <a:glow rad="254000">
                    <a:srgbClr val="FFFFFF">
                      <a:alpha val="86000"/>
                    </a:srgbClr>
                  </a:glow>
                </a:effectLst>
                <a:latin typeface="Franklin Gothic Medium" pitchFamily="-112" charset="0"/>
                <a:ea typeface="SimSun" pitchFamily="2" charset="-122"/>
                <a:cs typeface="SimSun" pitchFamily="2" charset="-122"/>
              </a:rPr>
              <a:t>الملاءة مليئة من جميع أنواع الحيوانات ذوات الأربعة أرجل بالإضافة إلى زحّافات الأرض وطيور السماء</a:t>
            </a:r>
            <a:r>
              <a:rPr lang="ar-JO" altLang="zh-CN" sz="3200" b="1" kern="0" dirty="0">
                <a:solidFill>
                  <a:srgbClr val="000000"/>
                </a:solidFill>
                <a:effectLst>
                  <a:glow rad="254000">
                    <a:srgbClr val="FFFFFF">
                      <a:alpha val="86000"/>
                    </a:srgbClr>
                  </a:glow>
                </a:effectLst>
                <a:latin typeface="Arial" panose="020B0604020202020204" pitchFamily="34" charset="0"/>
                <a:ea typeface="SimSun" pitchFamily="2" charset="-122"/>
                <a:cs typeface="Arial" panose="020B0604020202020204" pitchFamily="34" charset="0"/>
              </a:rPr>
              <a:t>"</a:t>
            </a:r>
          </a:p>
          <a:p>
            <a:pPr marL="1143000" lvl="2" indent="-228600" algn="ctr" defTabSz="914400" fontAlgn="base">
              <a:spcBef>
                <a:spcPct val="20000"/>
              </a:spcBef>
              <a:spcAft>
                <a:spcPct val="0"/>
              </a:spcAft>
              <a:defRPr/>
            </a:pPr>
            <a:r>
              <a:rPr lang="ar-JO" altLang="zh-CN" sz="3200" b="1" kern="0" dirty="0">
                <a:solidFill>
                  <a:srgbClr val="000000"/>
                </a:solidFill>
                <a:effectLst>
                  <a:glow rad="254000">
                    <a:srgbClr val="FFFFFF">
                      <a:alpha val="86000"/>
                    </a:srgbClr>
                  </a:glow>
                </a:effectLst>
                <a:latin typeface="Arial" panose="020B0604020202020204" pitchFamily="34" charset="0"/>
                <a:ea typeface="SimSun" pitchFamily="2" charset="-122"/>
                <a:cs typeface="Arial" panose="020B0604020202020204" pitchFamily="34" charset="0"/>
              </a:rPr>
              <a:t>(أعمال 10: 12)</a:t>
            </a:r>
            <a:endParaRPr lang="en-US" altLang="zh-CN" sz="3200" b="1" kern="0" dirty="0">
              <a:solidFill>
                <a:srgbClr val="000000"/>
              </a:solidFill>
              <a:effectLst>
                <a:glow rad="254000">
                  <a:srgbClr val="FFFFFF">
                    <a:alpha val="86000"/>
                  </a:srgbClr>
                </a:glow>
              </a:effectLst>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2693253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Israel 007"/>
          <p:cNvPicPr>
            <a:picLocks noChangeAspect="1" noChangeArrowheads="1"/>
          </p:cNvPicPr>
          <p:nvPr/>
        </p:nvPicPr>
        <p:blipFill>
          <a:blip r:embed="rId3" cstate="screen">
            <a:lum bright="-42000" contrast="12000"/>
            <a:extLst>
              <a:ext uri="{28A0092B-C50C-407E-A947-70E740481C1C}">
                <a14:useLocalDpi xmlns:a14="http://schemas.microsoft.com/office/drawing/2010/main"/>
              </a:ext>
            </a:extLst>
          </a:blip>
          <a:srcRect/>
          <a:stretch>
            <a:fillRect/>
          </a:stretch>
        </p:blipFill>
        <p:spPr bwMode="auto">
          <a:xfrm>
            <a:off x="0" y="269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8" name="Text Box 4"/>
          <p:cNvSpPr txBox="1">
            <a:spLocks noChangeArrowheads="1"/>
          </p:cNvSpPr>
          <p:nvPr/>
        </p:nvSpPr>
        <p:spPr bwMode="auto">
          <a:xfrm>
            <a:off x="457200" y="1355725"/>
            <a:ext cx="8686800" cy="3478213"/>
          </a:xfrm>
          <a:prstGeom prst="rect">
            <a:avLst/>
          </a:prstGeom>
          <a:noFill/>
          <a:ln w="9525">
            <a:noFill/>
            <a:miter lim="800000"/>
            <a:headEnd/>
            <a:tailEnd/>
          </a:ln>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271463" indent="-271463" algn="r" defTabSz="914400" rtl="1" fontAlgn="base">
              <a:spcBef>
                <a:spcPct val="50000"/>
              </a:spcBef>
              <a:spcAft>
                <a:spcPct val="0"/>
              </a:spcAft>
              <a:buFontTx/>
              <a:buChar char="•"/>
              <a:defRPr/>
            </a:pPr>
            <a:r>
              <a:rPr lang="ar-JO" sz="4000" b="1" dirty="0">
                <a:solidFill>
                  <a:srgbClr val="FFFFFF"/>
                </a:solidFill>
                <a:effectLst>
                  <a:outerShdw blurRad="50800" dist="63500" dir="2700000" algn="tl" rotWithShape="0">
                    <a:srgbClr val="000000"/>
                  </a:outerShdw>
                </a:effectLst>
                <a:latin typeface="Arial"/>
                <a:cs typeface="Arial"/>
              </a:rPr>
              <a:t>الطاهر = الحياة، الصحة، القداسة</a:t>
            </a:r>
          </a:p>
          <a:p>
            <a:pPr marL="271463" indent="-271463" algn="r" defTabSz="914400" rtl="1" fontAlgn="base">
              <a:spcBef>
                <a:spcPct val="50000"/>
              </a:spcBef>
              <a:spcAft>
                <a:spcPct val="0"/>
              </a:spcAft>
              <a:buFontTx/>
              <a:buChar char="•"/>
              <a:defRPr/>
            </a:pPr>
            <a:r>
              <a:rPr lang="ar-JO" sz="4000" b="1" dirty="0">
                <a:solidFill>
                  <a:srgbClr val="FFFFFF"/>
                </a:solidFill>
                <a:effectLst>
                  <a:outerShdw blurRad="50800" dist="63500" dir="2700000" algn="tl" rotWithShape="0">
                    <a:srgbClr val="000000"/>
                  </a:outerShdw>
                </a:effectLst>
                <a:latin typeface="Arial"/>
                <a:cs typeface="Arial"/>
              </a:rPr>
              <a:t>النجس = الموت، المرض، المدنس</a:t>
            </a:r>
          </a:p>
          <a:p>
            <a:pPr marL="271463" indent="-271463" algn="r" defTabSz="914400" rtl="1" fontAlgn="base">
              <a:spcBef>
                <a:spcPct val="50000"/>
              </a:spcBef>
              <a:spcAft>
                <a:spcPct val="0"/>
              </a:spcAft>
              <a:buFontTx/>
              <a:buChar char="•"/>
              <a:defRPr/>
            </a:pPr>
            <a:r>
              <a:rPr lang="ar-JO" sz="4000" b="1" dirty="0">
                <a:solidFill>
                  <a:srgbClr val="FFFFFF"/>
                </a:solidFill>
                <a:effectLst>
                  <a:outerShdw blurRad="50800" dist="63500" dir="2700000" algn="tl" rotWithShape="0">
                    <a:srgbClr val="000000"/>
                  </a:outerShdw>
                </a:effectLst>
                <a:latin typeface="Arial"/>
                <a:cs typeface="Arial"/>
              </a:rPr>
              <a:t>الانفصال والوضع الخاص</a:t>
            </a:r>
          </a:p>
          <a:p>
            <a:pPr marL="271463" indent="-271463" defTabSz="914400" fontAlgn="base">
              <a:spcBef>
                <a:spcPct val="50000"/>
              </a:spcBef>
              <a:spcAft>
                <a:spcPct val="0"/>
              </a:spcAft>
              <a:buFontTx/>
              <a:buChar char="•"/>
              <a:defRPr/>
            </a:pPr>
            <a:endParaRPr lang="en-US" sz="4000" b="1" u="sng" dirty="0">
              <a:solidFill>
                <a:srgbClr val="FFFFFF"/>
              </a:solidFill>
              <a:effectLst>
                <a:outerShdw blurRad="50800" dist="63500" dir="2700000" algn="tl" rotWithShape="0">
                  <a:srgbClr val="000000"/>
                </a:outerShdw>
              </a:effectLst>
              <a:latin typeface="Arial"/>
              <a:cs typeface="Arial"/>
            </a:endParaRPr>
          </a:p>
        </p:txBody>
      </p:sp>
      <p:sp>
        <p:nvSpPr>
          <p:cNvPr id="159749" name="Rectangle 5"/>
          <p:cNvSpPr>
            <a:spLocks noGrp="1" noChangeArrowheads="1"/>
          </p:cNvSpPr>
          <p:nvPr>
            <p:ph type="title" idx="4294967295"/>
          </p:nvPr>
        </p:nvSpPr>
        <p:spPr>
          <a:xfrm>
            <a:off x="685800" y="457200"/>
            <a:ext cx="7772400" cy="70167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cs typeface="Arial" panose="020B0604020202020204" pitchFamily="34" charset="0"/>
              </a:rPr>
              <a:t>الطاهر والنجس (لا 11)</a:t>
            </a:r>
            <a:endParaRPr lang="en-US" sz="4000" b="1" dirty="0">
              <a:solidFill>
                <a:schemeClr val="bg1"/>
              </a:solidFill>
              <a:latin typeface="Arial" panose="020B0604020202020204" pitchFamily="34" charset="0"/>
              <a:cs typeface="Arial" panose="020B0604020202020204" pitchFamily="34" charset="0"/>
            </a:endParaRPr>
          </a:p>
        </p:txBody>
      </p:sp>
      <p:sp>
        <p:nvSpPr>
          <p:cNvPr id="5" name="Text Box 9"/>
          <p:cNvSpPr txBox="1">
            <a:spLocks noChangeArrowheads="1"/>
          </p:cNvSpPr>
          <p:nvPr/>
        </p:nvSpPr>
        <p:spPr bwMode="auto">
          <a:xfrm>
            <a:off x="8284775" y="76200"/>
            <a:ext cx="704039" cy="461665"/>
          </a:xfrm>
          <a:prstGeom prst="rect">
            <a:avLst/>
          </a:prstGeom>
          <a:solidFill>
            <a:srgbClr val="000099"/>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ar-JO" sz="2400" b="1" kern="0" dirty="0">
                <a:solidFill>
                  <a:srgbClr val="FFFFFF"/>
                </a:solidFill>
                <a:effectLst>
                  <a:outerShdw blurRad="38100" dist="38100" dir="2700000" algn="tl">
                    <a:srgbClr val="000000"/>
                  </a:outerShdw>
                </a:effectLst>
                <a:latin typeface="Arial" charset="0"/>
              </a:rPr>
              <a:t>125</a:t>
            </a:r>
            <a:endParaRPr lang="en-US" sz="2400" b="1" kern="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9449996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59748">
                                            <p:txEl>
                                              <p:pRg st="0" end="0"/>
                                            </p:txEl>
                                          </p:spTgt>
                                        </p:tgtEl>
                                        <p:attrNameLst>
                                          <p:attrName>style.visibility</p:attrName>
                                        </p:attrNameLst>
                                      </p:cBhvr>
                                      <p:to>
                                        <p:strVal val="visible"/>
                                      </p:to>
                                    </p:set>
                                    <p:animEffect transition="in" filter="dissolve">
                                      <p:cBhvr>
                                        <p:cTn id="7" dur="75"/>
                                        <p:tgtEl>
                                          <p:spTgt spid="159748">
                                            <p:txEl>
                                              <p:pRg st="0" end="0"/>
                                            </p:txEl>
                                          </p:spTgt>
                                        </p:tgtEl>
                                      </p:cBhvr>
                                    </p:animEffect>
                                  </p:childTnLst>
                                </p:cTn>
                              </p:par>
                            </p:childTnLst>
                          </p:cTn>
                        </p:par>
                        <p:par>
                          <p:cTn id="8" fill="hold">
                            <p:stCondLst>
                              <p:cond delay="40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59748">
                                            <p:txEl>
                                              <p:pRg st="1" end="1"/>
                                            </p:txEl>
                                          </p:spTgt>
                                        </p:tgtEl>
                                        <p:attrNameLst>
                                          <p:attrName>style.visibility</p:attrName>
                                        </p:attrNameLst>
                                      </p:cBhvr>
                                      <p:to>
                                        <p:strVal val="visible"/>
                                      </p:to>
                                    </p:set>
                                    <p:animEffect transition="in" filter="dissolve">
                                      <p:cBhvr>
                                        <p:cTn id="11" dur="75"/>
                                        <p:tgtEl>
                                          <p:spTgt spid="159748">
                                            <p:txEl>
                                              <p:pRg st="1" end="1"/>
                                            </p:txEl>
                                          </p:spTgt>
                                        </p:tgtEl>
                                      </p:cBhvr>
                                    </p:animEffect>
                                  </p:childTnLst>
                                </p:cTn>
                              </p:par>
                            </p:childTnLst>
                          </p:cTn>
                        </p:par>
                        <p:par>
                          <p:cTn id="12" fill="hold">
                            <p:stCondLst>
                              <p:cond delay="7825"/>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159748">
                                            <p:txEl>
                                              <p:pRg st="2" end="2"/>
                                            </p:txEl>
                                          </p:spTgt>
                                        </p:tgtEl>
                                        <p:attrNameLst>
                                          <p:attrName>style.visibility</p:attrName>
                                        </p:attrNameLst>
                                      </p:cBhvr>
                                      <p:to>
                                        <p:strVal val="visible"/>
                                      </p:to>
                                    </p:set>
                                    <p:animEffect transition="in" filter="dissolve">
                                      <p:cBhvr>
                                        <p:cTn id="15" dur="75"/>
                                        <p:tgtEl>
                                          <p:spTgt spid="1597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build="p" autoUpdateAnimBg="0" advAuto="200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Lamb</a:t>
            </a:r>
          </a:p>
        </p:txBody>
      </p:sp>
      <p:pic>
        <p:nvPicPr>
          <p:cNvPr id="281602" name="Picture 5" descr="la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1950" y="0"/>
            <a:ext cx="5880100" cy="736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1603" name="Rectangle 3"/>
          <p:cNvSpPr>
            <a:spLocks noGrp="1" noChangeArrowheads="1"/>
          </p:cNvSpPr>
          <p:nvPr>
            <p:ph type="body" idx="1"/>
          </p:nvPr>
        </p:nvSpPr>
        <p:spPr/>
        <p:txBody>
          <a:bodyPr/>
          <a:lstStyle/>
          <a:p>
            <a:endParaRPr lang="en-US">
              <a:latin typeface="Times New Roman" charset="0"/>
              <a:ea typeface="ＭＳ Ｐゴシック" charset="0"/>
              <a:cs typeface="ＭＳ Ｐゴシック" charset="0"/>
            </a:endParaRPr>
          </a:p>
        </p:txBody>
      </p:sp>
      <p:pic>
        <p:nvPicPr>
          <p:cNvPr id="4464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113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6468"/>
                                        </p:tgtEl>
                                        <p:attrNameLst>
                                          <p:attrName>style.visibility</p:attrName>
                                        </p:attrNameLst>
                                      </p:cBhvr>
                                      <p:to>
                                        <p:strVal val="visible"/>
                                      </p:to>
                                    </p:set>
                                    <p:animEffect transition="in" filter="dissolve">
                                      <p:cBhvr>
                                        <p:cTn id="7" dur="500"/>
                                        <p:tgtEl>
                                          <p:spTgt spid="44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ar-JO" dirty="0">
                <a:solidFill>
                  <a:srgbClr val="FFFFFF"/>
                </a:solidFill>
                <a:latin typeface="Arial" charset="0"/>
                <a:ea typeface="ＭＳ Ｐゴシック" charset="0"/>
                <a:cs typeface="Arial" charset="0"/>
              </a:rPr>
              <a:t>الرّوح</a:t>
            </a:r>
            <a:br>
              <a:rPr lang="ar-JO" dirty="0">
                <a:solidFill>
                  <a:srgbClr val="FFFFFF"/>
                </a:solidFill>
                <a:latin typeface="Arial" charset="0"/>
                <a:ea typeface="ＭＳ Ｐゴシック" charset="0"/>
                <a:cs typeface="Arial" charset="0"/>
              </a:rPr>
            </a:br>
            <a:r>
              <a:rPr lang="ar-JO" dirty="0">
                <a:solidFill>
                  <a:srgbClr val="FFFFFF"/>
                </a:solidFill>
                <a:latin typeface="Arial" charset="0"/>
                <a:ea typeface="ＭＳ Ｐゴシック" charset="0"/>
                <a:cs typeface="Arial" charset="0"/>
              </a:rPr>
              <a:t>الشفيع</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
            <a:ext cx="5486400" cy="675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95284" y="319612"/>
            <a:ext cx="8368736" cy="2010195"/>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ar-JO" sz="2400" dirty="0">
                <a:solidFill>
                  <a:srgbClr val="FFFFFF"/>
                </a:solidFill>
                <a:latin typeface="Arial" charset="0"/>
                <a:ea typeface="ＭＳ Ｐゴシック" charset="0"/>
                <a:cs typeface="Arial" charset="0"/>
              </a:rPr>
              <a:t>"إِنْ كُنْتُمْ تُحِبُّونَنِي فَٱحْفَظُوا وَصَايَايَ،</a:t>
            </a:r>
          </a:p>
          <a:p>
            <a:pPr eaLnBrk="1" hangingPunct="1"/>
            <a:r>
              <a:rPr lang="ar-JO" sz="2400" dirty="0">
                <a:solidFill>
                  <a:srgbClr val="FFFFFF"/>
                </a:solidFill>
                <a:latin typeface="Arial" charset="0"/>
                <a:ea typeface="ＭＳ Ｐゴシック" charset="0"/>
                <a:cs typeface="Arial" charset="0"/>
              </a:rPr>
              <a:t> وَأَنَا أَطْلُبُ مِنَ ٱلْآبِ فَيُعْطِيكُمْ مُعَزِّيًا آخَرَ</a:t>
            </a:r>
          </a:p>
          <a:p>
            <a:pPr eaLnBrk="1" hangingPunct="1"/>
            <a:r>
              <a:rPr lang="ar-JO" sz="2400" dirty="0">
                <a:solidFill>
                  <a:srgbClr val="FFFFFF"/>
                </a:solidFill>
                <a:latin typeface="Arial" charset="0"/>
                <a:ea typeface="ＭＳ Ｐゴシック" charset="0"/>
                <a:cs typeface="Arial" charset="0"/>
              </a:rPr>
              <a:t> لِيَمْكُثَ مَعَكُمْ إِلَى ٱلْأَبَدِ."</a:t>
            </a:r>
          </a:p>
          <a:p>
            <a:pPr eaLnBrk="1" hangingPunct="1"/>
            <a:endParaRPr lang="en-US" sz="2400" dirty="0">
              <a:solidFill>
                <a:srgbClr val="FFFFFF"/>
              </a:solidFill>
              <a:latin typeface="Arial" charset="0"/>
              <a:ea typeface="ＭＳ Ｐゴシック" charset="0"/>
              <a:cs typeface="Arial" charset="0"/>
            </a:endParaRPr>
          </a:p>
          <a:p>
            <a:pPr eaLnBrk="1" hangingPunct="1"/>
            <a:r>
              <a:rPr lang="ar-JO" sz="2000" dirty="0">
                <a:solidFill>
                  <a:srgbClr val="FFFFFF"/>
                </a:solidFill>
                <a:latin typeface="Arial" charset="0"/>
                <a:ea typeface="ＭＳ Ｐゴシック" charset="0"/>
                <a:cs typeface="Arial" charset="0"/>
              </a:rPr>
              <a:t>يوحنا 14: 15- 16</a:t>
            </a:r>
            <a:endParaRPr lang="en-US" sz="200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228600" y="152400"/>
            <a:ext cx="7772400" cy="457200"/>
          </a:xfrm>
          <a:solidFill>
            <a:schemeClr val="bg2"/>
          </a:solidFill>
        </p:spPr>
        <p:txBody>
          <a:bodyPr/>
          <a:lstStyle/>
          <a:p>
            <a:r>
              <a:rPr lang="ar-JO" altLang="zh-CN" sz="2800" b="1" dirty="0">
                <a:solidFill>
                  <a:schemeClr val="tx1"/>
                </a:solidFill>
                <a:latin typeface="Arial" charset="0"/>
                <a:ea typeface="ＭＳ Ｐゴシック" charset="0"/>
              </a:rPr>
              <a:t>لماذا لا للخنزير؟ (وأسئلة أخرى من الشريعة)</a:t>
            </a:r>
            <a:endParaRPr lang="en-US" sz="2800" b="1" dirty="0">
              <a:solidFill>
                <a:schemeClr val="tx1"/>
              </a:solidFill>
              <a:latin typeface="Arial" charset="0"/>
              <a:ea typeface="ＭＳ Ｐゴシック"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3981422869"/>
              </p:ext>
            </p:extLst>
          </p:nvPr>
        </p:nvGraphicFramePr>
        <p:xfrm>
          <a:off x="0" y="762000"/>
          <a:ext cx="9067800" cy="4206248"/>
        </p:xfrm>
        <a:graphic>
          <a:graphicData uri="http://schemas.openxmlformats.org/drawingml/2006/table">
            <a:tbl>
              <a:tblPr/>
              <a:tblGrid>
                <a:gridCol w="1259632">
                  <a:extLst>
                    <a:ext uri="{9D8B030D-6E8A-4147-A177-3AD203B41FA5}">
                      <a16:colId xmlns:a16="http://schemas.microsoft.com/office/drawing/2014/main" val="20000"/>
                    </a:ext>
                  </a:extLst>
                </a:gridCol>
                <a:gridCol w="2550368">
                  <a:extLst>
                    <a:ext uri="{9D8B030D-6E8A-4147-A177-3AD203B41FA5}">
                      <a16:colId xmlns:a16="http://schemas.microsoft.com/office/drawing/2014/main" val="20001"/>
                    </a:ext>
                  </a:extLst>
                </a:gridCol>
                <a:gridCol w="5257800">
                  <a:extLst>
                    <a:ext uri="{9D8B030D-6E8A-4147-A177-3AD203B41FA5}">
                      <a16:colId xmlns:a16="http://schemas.microsoft.com/office/drawing/2014/main" val="20002"/>
                    </a:ext>
                  </a:extLst>
                </a:gridCol>
              </a:tblGrid>
              <a:tr h="3962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المسألة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أمر الشريعة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الأسباب</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139604">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لماذا</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لا نأكل</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الخنزير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أو لحم الخنزير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أو لحم الخنزير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المقدد؟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"وَٱلْخِنْزِيرَ،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لِأَنَّهُ يَشُقُّ ظِلْفًا</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 وَيَقْسِمُهُ ظِلْفَيْنِ،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 لَكِنَّهُ لَا يَجْتَرُّ،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 فَهُوَ نَجِسٌ لَكُمْ."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(لا 11: 7- 8)</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الأطعمة المحظورة:</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(1) تنقل أمراضًا</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(2) وهي ... غير اقتصادية في تربيتها</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(3) مفضلة في ذبائح الوثنيين</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شرائع الطعام... أبقت إسرائيل بعيدًا عن أنواع</a:t>
                      </a:r>
                    </a:p>
                    <a:p>
                      <a:pPr marL="457200" marR="0" lvl="0" indent="-45720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الحساسية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a:t>
                      </a:r>
                      <a:r>
                        <a:rPr kumimoji="0" lang="ar-JO" sz="2400" b="1" i="0" u="none" strike="noStrike" cap="none" normalizeH="0" baseline="0" dirty="0">
                          <a:ln>
                            <a:noFill/>
                          </a:ln>
                          <a:solidFill>
                            <a:schemeClr val="tx1"/>
                          </a:solidFill>
                          <a:effectLst/>
                          <a:latin typeface="Arial" charset="0"/>
                          <a:ea typeface="ＭＳ Ｐゴシック" charset="0"/>
                          <a:cs typeface="Arial" charset="0"/>
                        </a:rPr>
                        <a:t>لكن</a:t>
                      </a:r>
                      <a:r>
                        <a:rPr kumimoji="0" lang="en-US" sz="2400" b="1" i="0" u="none" strike="noStrike" cap="none" normalizeH="0" baseline="0" dirty="0">
                          <a:ln>
                            <a:noFill/>
                          </a:ln>
                          <a:solidFill>
                            <a:schemeClr val="tx1"/>
                          </a:solidFill>
                          <a:effectLst/>
                          <a:latin typeface="Arial" charset="0"/>
                          <a:ea typeface="ＭＳ Ｐゴシック" charset="0"/>
                          <a:cs typeface="Arial" charset="0"/>
                        </a:rPr>
                        <a:t>[</a:t>
                      </a:r>
                      <a:r>
                        <a:rPr kumimoji="0" lang="ar-JO" sz="2400" b="1" i="0" u="none" strike="noStrike" cap="none" normalizeH="0" baseline="0" dirty="0">
                          <a:ln>
                            <a:noFill/>
                          </a:ln>
                          <a:solidFill>
                            <a:schemeClr val="tx1"/>
                          </a:solidFill>
                          <a:effectLst/>
                          <a:latin typeface="Arial" charset="0"/>
                          <a:ea typeface="ＭＳ Ｐゴシック" charset="0"/>
                          <a:cs typeface="Arial" charset="0"/>
                        </a:rPr>
                        <a:t> الضأن هو المصدر</a:t>
                      </a:r>
                    </a:p>
                    <a:p>
                      <a:pPr marL="457200" marR="0" lvl="0" indent="-45720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الرئيسي للحوم في إسرائيل وهو الأقل حساسية من</a:t>
                      </a:r>
                    </a:p>
                    <a:p>
                      <a:pPr marL="457200" marR="0" lvl="0" indent="-45720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بين جميع أنواع اللحوم.</a:t>
                      </a:r>
                      <a:br>
                        <a:rPr kumimoji="0" lang="en-US" sz="2400" b="1" i="0" u="none" strike="noStrike" cap="none" normalizeH="0" baseline="0" dirty="0">
                          <a:ln>
                            <a:noFill/>
                          </a:ln>
                          <a:solidFill>
                            <a:schemeClr val="tx1"/>
                          </a:solidFill>
                          <a:effectLst/>
                          <a:latin typeface="Arial" charset="0"/>
                          <a:ea typeface="ＭＳ Ｐゴシック" charset="0"/>
                          <a:cs typeface="Arial" charset="0"/>
                        </a:rPr>
                      </a:br>
                      <a:r>
                        <a:rPr kumimoji="0" lang="en-US" sz="2400" b="1" i="0" u="none" strike="noStrike" cap="none" normalizeH="0" baseline="0" dirty="0">
                          <a:ln>
                            <a:noFill/>
                          </a:ln>
                          <a:solidFill>
                            <a:schemeClr val="tx1"/>
                          </a:solidFill>
                          <a:effectLst/>
                          <a:latin typeface="Arial" charset="0"/>
                          <a:ea typeface="ＭＳ Ｐゴシック" charset="0"/>
                          <a:cs typeface="Arial" charset="0"/>
                        </a:rPr>
                        <a:t>(Fee &amp; Stuart, 145).</a:t>
                      </a:r>
                    </a:p>
                    <a:p>
                      <a:pPr marL="457200" marR="0" lvl="0" indent="-45720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 name="Text Box 4"/>
          <p:cNvSpPr txBox="1">
            <a:spLocks noChangeArrowheads="1"/>
          </p:cNvSpPr>
          <p:nvPr/>
        </p:nvSpPr>
        <p:spPr bwMode="auto">
          <a:xfrm>
            <a:off x="8451850" y="0"/>
            <a:ext cx="704039" cy="461665"/>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charset="0"/>
                <a:cs typeface="Arial" charset="0"/>
              </a:rPr>
              <a:t>131</a:t>
            </a:r>
            <a:endParaRPr lang="en-US" sz="24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16719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١٢</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563500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228600" y="152400"/>
            <a:ext cx="7772400" cy="457200"/>
          </a:xfrm>
          <a:solidFill>
            <a:schemeClr val="bg2"/>
          </a:solidFill>
        </p:spPr>
        <p:txBody>
          <a:bodyPr/>
          <a:lstStyle/>
          <a:p>
            <a:r>
              <a:rPr lang="ar-JO" sz="2800" b="1" dirty="0">
                <a:solidFill>
                  <a:schemeClr val="tx1"/>
                </a:solidFill>
                <a:latin typeface="Arial" charset="0"/>
                <a:ea typeface="ＭＳ Ｐゴシック" charset="0"/>
              </a:rPr>
              <a:t>لماذا لا للخنزير؟ (وأسئلة أخرى من الشريعة)</a:t>
            </a:r>
            <a:endParaRPr lang="en-US" sz="2800" b="1" dirty="0">
              <a:solidFill>
                <a:schemeClr val="tx1"/>
              </a:solidFill>
              <a:latin typeface="Arial" charset="0"/>
              <a:ea typeface="ＭＳ Ｐゴシック"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1418081579"/>
              </p:ext>
            </p:extLst>
          </p:nvPr>
        </p:nvGraphicFramePr>
        <p:xfrm>
          <a:off x="0" y="762000"/>
          <a:ext cx="9067800" cy="2987177"/>
        </p:xfrm>
        <a:graphic>
          <a:graphicData uri="http://schemas.openxmlformats.org/drawingml/2006/table">
            <a:tbl>
              <a:tblPr/>
              <a:tblGrid>
                <a:gridCol w="1403648">
                  <a:extLst>
                    <a:ext uri="{9D8B030D-6E8A-4147-A177-3AD203B41FA5}">
                      <a16:colId xmlns:a16="http://schemas.microsoft.com/office/drawing/2014/main" val="20000"/>
                    </a:ext>
                  </a:extLst>
                </a:gridCol>
                <a:gridCol w="2406352">
                  <a:extLst>
                    <a:ext uri="{9D8B030D-6E8A-4147-A177-3AD203B41FA5}">
                      <a16:colId xmlns:a16="http://schemas.microsoft.com/office/drawing/2014/main" val="20001"/>
                    </a:ext>
                  </a:extLst>
                </a:gridCol>
                <a:gridCol w="5257800">
                  <a:extLst>
                    <a:ext uri="{9D8B030D-6E8A-4147-A177-3AD203B41FA5}">
                      <a16:colId xmlns:a16="http://schemas.microsoft.com/office/drawing/2014/main" val="20002"/>
                    </a:ext>
                  </a:extLst>
                </a:gridCol>
              </a:tblGrid>
              <a:tr h="3962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المسألة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أمر الشريعة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الأسباب</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529973">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لماذا</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نحتاج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الختان؟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(لا 12: 3)</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"فَتُخْتَنُونَ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 فِي لَحْمِ غُرْلَتِكُمْ، فَيَكُونُ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عَلَامَةَ عَهْدٍ</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 بَيْنِي وَبَيْنَكُمْ."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(تك 17: 11)</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Char char="•"/>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النساء اليهوديات المصابات بسرطان عنق الرحم        أقل بكثير من أولئك المتزوجات من غير المختونين.</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r" defTabSz="457200" rtl="1" eaLnBrk="1" fontAlgn="base" latinLnBrk="0" hangingPunct="1">
                        <a:lnSpc>
                          <a:spcPct val="100000"/>
                        </a:lnSpc>
                        <a:spcBef>
                          <a:spcPct val="0"/>
                        </a:spcBef>
                        <a:spcAft>
                          <a:spcPct val="0"/>
                        </a:spcAft>
                        <a:buClrTx/>
                        <a:buSzTx/>
                        <a:buFontTx/>
                        <a:buChar char="•"/>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يمكن للرجال غير المختونين أن يخلفوا بكتيريا     ناقلة للسرطان في الرحم.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r" defTabSz="457200" rtl="1" eaLnBrk="1" fontAlgn="base" latinLnBrk="0" hangingPunct="1">
                        <a:lnSpc>
                          <a:spcPct val="100000"/>
                        </a:lnSpc>
                        <a:spcBef>
                          <a:spcPct val="0"/>
                        </a:spcBef>
                        <a:spcAft>
                          <a:spcPct val="0"/>
                        </a:spcAft>
                        <a:buClrTx/>
                        <a:buSzTx/>
                        <a:buFontTx/>
                        <a:buChar char="•"/>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للطفل في اليوم </a:t>
                      </a:r>
                      <a:r>
                        <a:rPr kumimoji="0" lang="ar-JO" sz="2400" b="1" i="1" u="none" strike="noStrike" cap="none" normalizeH="0" baseline="0" dirty="0">
                          <a:ln>
                            <a:noFill/>
                          </a:ln>
                          <a:solidFill>
                            <a:schemeClr val="tx1"/>
                          </a:solidFill>
                          <a:effectLst/>
                          <a:latin typeface="Arial" charset="0"/>
                          <a:ea typeface="ＭＳ Ｐゴシック" charset="0"/>
                          <a:cs typeface="Arial" charset="0"/>
                        </a:rPr>
                        <a:t>الثامن</a:t>
                      </a:r>
                      <a:r>
                        <a:rPr kumimoji="0" lang="ar-JO" sz="2400" b="1" i="0" u="none" strike="noStrike" cap="none" normalizeH="0" baseline="0" dirty="0">
                          <a:ln>
                            <a:noFill/>
                          </a:ln>
                          <a:solidFill>
                            <a:schemeClr val="tx1"/>
                          </a:solidFill>
                          <a:effectLst/>
                          <a:latin typeface="Arial" charset="0"/>
                          <a:ea typeface="ＭＳ Ｐゴシック" charset="0"/>
                          <a:cs typeface="Arial" charset="0"/>
                        </a:rPr>
                        <a:t> من عمره أعلى مستوى من فيتامين </a:t>
                      </a:r>
                      <a:r>
                        <a:rPr kumimoji="0" lang="en-US" sz="2400" b="1" i="0" u="none" strike="noStrike" cap="none" normalizeH="0" baseline="0" dirty="0">
                          <a:ln>
                            <a:noFill/>
                          </a:ln>
                          <a:solidFill>
                            <a:schemeClr val="tx1"/>
                          </a:solidFill>
                          <a:effectLst/>
                          <a:latin typeface="Arial" charset="0"/>
                          <a:ea typeface="ＭＳ Ｐゴシック" charset="0"/>
                          <a:cs typeface="Arial" charset="0"/>
                        </a:rPr>
                        <a:t>K</a:t>
                      </a:r>
                      <a:r>
                        <a:rPr kumimoji="0" lang="ar-JO" sz="2400" b="1" i="0" u="none" strike="noStrike" cap="none" normalizeH="0" baseline="0" dirty="0">
                          <a:ln>
                            <a:noFill/>
                          </a:ln>
                          <a:solidFill>
                            <a:schemeClr val="tx1"/>
                          </a:solidFill>
                          <a:effectLst/>
                          <a:latin typeface="Arial" charset="0"/>
                          <a:ea typeface="ＭＳ Ｐゴシック" charset="0"/>
                          <a:cs typeface="Arial" charset="0"/>
                        </a:rPr>
                        <a:t> وبرثروبين تخثر الدم.</a:t>
                      </a:r>
                      <a:endParaRPr kumimoji="0" lang="en-US" sz="2400" b="1" i="0" u="none" strike="noStrike" cap="none" normalizeH="0" baseline="0" dirty="0">
                        <a:ln>
                          <a:noFill/>
                        </a:ln>
                        <a:solidFill>
                          <a:schemeClr val="tx1"/>
                        </a:solidFill>
                        <a:effectLst/>
                        <a:latin typeface="Arial" charset="0"/>
                        <a:ea typeface="ＭＳ Ｐゴシック" charset="0"/>
                        <a:cs typeface="Arial" charset="0"/>
                        <a:sym typeface="MS LineDraw" charset="0"/>
                      </a:endParaRP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 name="Text Box 4"/>
          <p:cNvSpPr txBox="1">
            <a:spLocks noChangeArrowheads="1"/>
          </p:cNvSpPr>
          <p:nvPr/>
        </p:nvSpPr>
        <p:spPr bwMode="auto">
          <a:xfrm>
            <a:off x="8451850" y="0"/>
            <a:ext cx="704039" cy="461665"/>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charset="0"/>
                <a:cs typeface="Arial" charset="0"/>
              </a:rPr>
              <a:t>131</a:t>
            </a:r>
            <a:endParaRPr lang="en-US" sz="24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4967587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sp>
        <p:nvSpPr>
          <p:cNvPr id="389122" name="Title 1"/>
          <p:cNvSpPr>
            <a:spLocks noGrp="1"/>
          </p:cNvSpPr>
          <p:nvPr>
            <p:ph type="title"/>
          </p:nvPr>
        </p:nvSpPr>
        <p:spPr>
          <a:xfrm>
            <a:off x="0" y="44450"/>
            <a:ext cx="9144000" cy="793750"/>
          </a:xfrm>
        </p:spPr>
        <p:txBody>
          <a:bodyPr/>
          <a:lstStyle/>
          <a:p>
            <a:pPr rtl="1"/>
            <a:r>
              <a:rPr lang="ar-JO" sz="3200" b="1" dirty="0">
                <a:latin typeface="Arial" panose="020B0604020202020204" pitchFamily="34" charset="0"/>
                <a:ea typeface="ＭＳ Ｐゴシック" charset="0"/>
                <a:cs typeface="Arial" panose="020B0604020202020204" pitchFamily="34" charset="0"/>
              </a:rPr>
              <a:t>الختان، وفيتامين </a:t>
            </a:r>
            <a:r>
              <a:rPr lang="en-US" sz="3200" b="1" dirty="0">
                <a:latin typeface="Arial" panose="020B0604020202020204" pitchFamily="34" charset="0"/>
                <a:ea typeface="ＭＳ Ｐゴシック" charset="0"/>
                <a:cs typeface="Arial" panose="020B0604020202020204" pitchFamily="34" charset="0"/>
              </a:rPr>
              <a:t>K</a:t>
            </a:r>
            <a:r>
              <a:rPr lang="ar-JO" sz="3200" b="1" dirty="0">
                <a:latin typeface="Arial" panose="020B0604020202020204" pitchFamily="34" charset="0"/>
                <a:ea typeface="ＭＳ Ｐゴシック" charset="0"/>
                <a:cs typeface="Arial" panose="020B0604020202020204" pitchFamily="34" charset="0"/>
              </a:rPr>
              <a:t> و البروثرومبين</a:t>
            </a:r>
            <a:endParaRPr lang="en-US" sz="3200" b="1" dirty="0">
              <a:latin typeface="Arial" panose="020B0604020202020204" pitchFamily="34" charset="0"/>
              <a:ea typeface="ＭＳ Ｐゴシック" charset="0"/>
              <a:cs typeface="Arial" panose="020B0604020202020204" pitchFamily="34" charset="0"/>
            </a:endParaRP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800" b="1" dirty="0">
                <a:solidFill>
                  <a:srgbClr val="000000"/>
                </a:solidFill>
                <a:latin typeface="Arial" panose="020B0604020202020204" pitchFamily="34" charset="0"/>
                <a:cs typeface="Arial" panose="020B0604020202020204" pitchFamily="34" charset="0"/>
              </a:rPr>
              <a:t>البروثرومبين (100% من الطبيعي)</a:t>
            </a:r>
            <a:endParaRPr lang="en-US" sz="2800" b="1" dirty="0">
              <a:solidFill>
                <a:srgbClr val="000000"/>
              </a:solidFill>
              <a:latin typeface="Arial" panose="020B0604020202020204" pitchFamily="34" charset="0"/>
              <a:cs typeface="Arial" panose="020B0604020202020204" pitchFamily="34" charset="0"/>
            </a:endParaRP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800" b="1" dirty="0">
                <a:solidFill>
                  <a:srgbClr val="000000"/>
                </a:solidFill>
                <a:latin typeface="Arial" panose="020B0604020202020204" pitchFamily="34" charset="0"/>
                <a:cs typeface="Arial" panose="020B0604020202020204" pitchFamily="34" charset="0"/>
              </a:rPr>
              <a:t>الأيام</a:t>
            </a:r>
            <a:endParaRPr lang="en-US" sz="2800" b="1" dirty="0">
              <a:solidFill>
                <a:srgbClr val="000000"/>
              </a:solidFill>
              <a:latin typeface="Arial" panose="020B0604020202020204" pitchFamily="34" charset="0"/>
              <a:cs typeface="Arial" panose="020B0604020202020204" pitchFamily="34" charset="0"/>
            </a:endParaRP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800" b="1" dirty="0">
                <a:solidFill>
                  <a:srgbClr val="000000"/>
                </a:solidFill>
                <a:latin typeface="Arial" panose="020B0604020202020204" pitchFamily="34" charset="0"/>
                <a:cs typeface="Arial" panose="020B0604020202020204" pitchFamily="34" charset="0"/>
              </a:rPr>
              <a:t>البروثرومبين المتاح</a:t>
            </a:r>
            <a:endParaRPr lang="en-US" sz="2800" b="1" dirty="0">
              <a:solidFill>
                <a:srgbClr val="000000"/>
              </a:solidFill>
              <a:latin typeface="Arial" panose="020B0604020202020204" pitchFamily="34" charset="0"/>
              <a:cs typeface="Arial" panose="020B0604020202020204" pitchFamily="34" charset="0"/>
            </a:endParaRP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800" b="1" dirty="0">
                <a:solidFill>
                  <a:srgbClr val="000000"/>
                </a:solidFill>
                <a:latin typeface="Arial" panose="020B0604020202020204" pitchFamily="34" charset="0"/>
                <a:cs typeface="Arial" panose="020B0604020202020204" pitchFamily="34" charset="0"/>
              </a:rPr>
              <a:t>تركيز البروثرومبين</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7280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ar-JO" sz="2400" b="1" dirty="0">
                <a:latin typeface="Arial" charset="0"/>
                <a:ea typeface="ＭＳ Ｐゴシック" charset="0"/>
                <a:cs typeface="Arial" charset="0"/>
              </a:rPr>
              <a:t>"فَٱثْبُتُوا إِذًا فِي ٱلْحُرِّيَّةِ</a:t>
            </a:r>
            <a:br>
              <a:rPr lang="en-US" sz="2400" b="1" dirty="0">
                <a:latin typeface="Arial" charset="0"/>
                <a:ea typeface="ＭＳ Ｐゴシック" charset="0"/>
                <a:cs typeface="Arial" charset="0"/>
              </a:rPr>
            </a:br>
            <a:r>
              <a:rPr lang="ar-JO" sz="2400" b="1" dirty="0">
                <a:latin typeface="Arial" charset="0"/>
                <a:ea typeface="ＭＳ Ｐゴシック" charset="0"/>
                <a:cs typeface="Arial" charset="0"/>
              </a:rPr>
              <a:t> ٱلَّتِي قَدْ حَرَّرَنَا</a:t>
            </a:r>
            <a:br>
              <a:rPr lang="en-US" sz="2400" b="1" dirty="0">
                <a:latin typeface="Arial" charset="0"/>
                <a:ea typeface="ＭＳ Ｐゴシック" charset="0"/>
                <a:cs typeface="Arial" charset="0"/>
              </a:rPr>
            </a:br>
            <a:r>
              <a:rPr lang="ar-JO" sz="2400" b="1" dirty="0">
                <a:latin typeface="Arial" charset="0"/>
                <a:ea typeface="ＭＳ Ｐゴシック" charset="0"/>
                <a:cs typeface="Arial" charset="0"/>
              </a:rPr>
              <a:t> ٱلْمَسِيحُ بِهَا، </a:t>
            </a:r>
            <a:br>
              <a:rPr lang="en-US" sz="2400" b="1" dirty="0">
                <a:latin typeface="Arial" charset="0"/>
                <a:ea typeface="ＭＳ Ｐゴシック" charset="0"/>
                <a:cs typeface="Arial" charset="0"/>
              </a:rPr>
            </a:br>
            <a:r>
              <a:rPr lang="ar-JO" sz="2400" b="1" dirty="0">
                <a:latin typeface="Arial" charset="0"/>
                <a:ea typeface="ＭＳ Ｐゴシック" charset="0"/>
                <a:cs typeface="Arial" charset="0"/>
              </a:rPr>
              <a:t>وَلَا تَرْتَبِكُوا أَيْضًا </a:t>
            </a:r>
            <a:br>
              <a:rPr lang="en-US" sz="2400" b="1" dirty="0">
                <a:latin typeface="Arial" charset="0"/>
                <a:ea typeface="ＭＳ Ｐゴシック" charset="0"/>
                <a:cs typeface="Arial" charset="0"/>
              </a:rPr>
            </a:br>
            <a:r>
              <a:rPr lang="ar-JO" sz="2400" b="1" dirty="0">
                <a:latin typeface="Arial" charset="0"/>
                <a:ea typeface="ＭＳ Ｐゴシック" charset="0"/>
                <a:cs typeface="Arial" charset="0"/>
              </a:rPr>
              <a:t>بِنِيرِ عُبُودِيَّةٍ.“</a:t>
            </a:r>
            <a:br>
              <a:rPr lang="en-US" sz="2400" b="1" dirty="0">
                <a:latin typeface="Arial" charset="0"/>
                <a:ea typeface="ＭＳ Ｐゴシック" charset="0"/>
                <a:cs typeface="Arial" charset="0"/>
              </a:rPr>
            </a:br>
            <a:r>
              <a:rPr lang="ar-JO" sz="2400" b="1" dirty="0">
                <a:latin typeface="Arial" charset="0"/>
                <a:ea typeface="ＭＳ Ｐゴシック" charset="0"/>
                <a:cs typeface="Arial" charset="0"/>
              </a:rPr>
              <a:t>(غلاطية 5: 1).</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ja-JP" b="1" dirty="0">
                <a:solidFill>
                  <a:srgbClr val="E3EBF1"/>
                </a:solidFill>
                <a:latin typeface="Arial" charset="0"/>
                <a:cs typeface="Arial" charset="0"/>
              </a:rPr>
              <a:t>"هَا أَنَا بُولُسُ أَقُولُ لَكُمْ:</a:t>
            </a:r>
          </a:p>
          <a:p>
            <a:pPr algn="ctr" defTabSz="914400" fontAlgn="base">
              <a:spcBef>
                <a:spcPct val="0"/>
              </a:spcBef>
              <a:spcAft>
                <a:spcPct val="0"/>
              </a:spcAft>
            </a:pPr>
            <a:r>
              <a:rPr lang="ar-JO" altLang="ja-JP" b="1" dirty="0">
                <a:solidFill>
                  <a:srgbClr val="E3EBF1"/>
                </a:solidFill>
                <a:latin typeface="Arial" charset="0"/>
                <a:cs typeface="Arial" charset="0"/>
              </a:rPr>
              <a:t> إِنَّهُ إِنِ ٱخْتَتَنْتُمْ لَا يَنْفَعُكُمُ ٱلْمَسِيحُ شَيْئًا! </a:t>
            </a:r>
          </a:p>
          <a:p>
            <a:pPr algn="ctr" defTabSz="914400" fontAlgn="base">
              <a:spcBef>
                <a:spcPct val="0"/>
              </a:spcBef>
              <a:spcAft>
                <a:spcPct val="0"/>
              </a:spcAft>
            </a:pPr>
            <a:r>
              <a:rPr lang="ar-JO" altLang="ja-JP" sz="1800" b="1" dirty="0">
                <a:solidFill>
                  <a:srgbClr val="E3EBF1"/>
                </a:solidFill>
                <a:latin typeface="Arial" charset="0"/>
                <a:cs typeface="Arial" charset="0"/>
              </a:rPr>
              <a:t>٣</a:t>
            </a:r>
            <a:r>
              <a:rPr lang="ar-JO" altLang="ja-JP" b="1" dirty="0">
                <a:solidFill>
                  <a:srgbClr val="E3EBF1"/>
                </a:solidFill>
                <a:latin typeface="Arial" charset="0"/>
                <a:cs typeface="Arial" charset="0"/>
              </a:rPr>
              <a:t> لَكِنْ أَشْهَدُ أَيْضًا لِكُلِّ إِنْسَانٍ مُخْتَتِنٍ </a:t>
            </a:r>
          </a:p>
          <a:p>
            <a:pPr algn="ctr" defTabSz="914400" fontAlgn="base">
              <a:spcBef>
                <a:spcPct val="0"/>
              </a:spcBef>
              <a:spcAft>
                <a:spcPct val="0"/>
              </a:spcAft>
            </a:pPr>
            <a:r>
              <a:rPr lang="ar-JO" altLang="ja-JP" b="1" dirty="0">
                <a:solidFill>
                  <a:srgbClr val="E3EBF1"/>
                </a:solidFill>
                <a:latin typeface="Arial" charset="0"/>
                <a:cs typeface="Arial" charset="0"/>
              </a:rPr>
              <a:t>أَنَّهُ مُلْتَزِمٌ أَنْ يَعْمَلَ بِكُلِّ ٱلنَّامُوسِ. </a:t>
            </a:r>
          </a:p>
          <a:p>
            <a:pPr algn="ctr" defTabSz="914400" fontAlgn="base">
              <a:spcBef>
                <a:spcPct val="0"/>
              </a:spcBef>
              <a:spcAft>
                <a:spcPct val="0"/>
              </a:spcAft>
            </a:pPr>
            <a:r>
              <a:rPr lang="ar-JO" altLang="ja-JP" sz="1800" b="1" dirty="0">
                <a:solidFill>
                  <a:srgbClr val="E3EBF1"/>
                </a:solidFill>
                <a:latin typeface="Arial" charset="0"/>
                <a:cs typeface="Arial" charset="0"/>
              </a:rPr>
              <a:t>٤</a:t>
            </a:r>
            <a:r>
              <a:rPr lang="ar-JO" altLang="ja-JP" b="1" dirty="0">
                <a:solidFill>
                  <a:srgbClr val="E3EBF1"/>
                </a:solidFill>
                <a:latin typeface="Arial" charset="0"/>
                <a:cs typeface="Arial" charset="0"/>
              </a:rPr>
              <a:t> قَدْ تَبَطَّلْتُمْ عَنِ ٱلْمَسِيحِ</a:t>
            </a:r>
          </a:p>
          <a:p>
            <a:pPr algn="ctr" defTabSz="914400" fontAlgn="base">
              <a:spcBef>
                <a:spcPct val="0"/>
              </a:spcBef>
              <a:spcAft>
                <a:spcPct val="0"/>
              </a:spcAft>
            </a:pPr>
            <a:r>
              <a:rPr lang="ar-JO" altLang="ja-JP" b="1" dirty="0">
                <a:solidFill>
                  <a:srgbClr val="E3EBF1"/>
                </a:solidFill>
                <a:latin typeface="Arial" charset="0"/>
                <a:cs typeface="Arial" charset="0"/>
              </a:rPr>
              <a:t> أَيُّهَا ٱلَّذِينَ تَتَبَرَّرُونَ بِٱلنَّامُوسِ. </a:t>
            </a:r>
          </a:p>
          <a:p>
            <a:pPr algn="ctr" defTabSz="914400" fontAlgn="base">
              <a:spcBef>
                <a:spcPct val="0"/>
              </a:spcBef>
              <a:spcAft>
                <a:spcPct val="0"/>
              </a:spcAft>
            </a:pPr>
            <a:r>
              <a:rPr lang="ar-JO" altLang="ja-JP" b="1" dirty="0">
                <a:solidFill>
                  <a:srgbClr val="E3EBF1"/>
                </a:solidFill>
                <a:latin typeface="Arial" charset="0"/>
                <a:cs typeface="Arial" charset="0"/>
              </a:rPr>
              <a:t>سَقَطْتُمْ مِنَ ٱلنِّعْمَةِ."</a:t>
            </a:r>
          </a:p>
          <a:p>
            <a:pPr algn="ctr" defTabSz="914400" fontAlgn="base">
              <a:spcBef>
                <a:spcPct val="0"/>
              </a:spcBef>
              <a:spcAft>
                <a:spcPct val="0"/>
              </a:spcAft>
            </a:pPr>
            <a:r>
              <a:rPr lang="ar-JO" b="1" dirty="0">
                <a:solidFill>
                  <a:srgbClr val="E3EBF1"/>
                </a:solidFill>
                <a:latin typeface="Arial" charset="0"/>
                <a:cs typeface="Arial" charset="0"/>
              </a:rPr>
              <a:t>(5: 2- 4).</a:t>
            </a:r>
            <a:endParaRPr lang="en-US" b="1" dirty="0">
              <a:solidFill>
                <a:srgbClr val="E3EBF1"/>
              </a:solidFill>
              <a:latin typeface="Arial" charset="0"/>
              <a:cs typeface="Arial" charset="0"/>
            </a:endParaRPr>
          </a:p>
        </p:txBody>
      </p:sp>
      <p:pic>
        <p:nvPicPr>
          <p:cNvPr id="4" name="Picture 3" descr="circumci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721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a:t>
            </a:r>
            <a:r>
              <a:rPr lang="ar-JO" sz="8800" dirty="0">
                <a:latin typeface="Arial" charset="0"/>
                <a:ea typeface="Osaka" charset="0"/>
                <a:cs typeface="Arial" charset="0"/>
              </a:rPr>
              <a:t>١٣</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566025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50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405" y="6115050"/>
            <a:ext cx="9144000" cy="72408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هل الله رحيم؟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059832" y="0"/>
            <a:ext cx="6084168" cy="5949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أولئك الذين يعانون</a:t>
            </a:r>
          </a:p>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من مرض جلدي خطير، عليهم</a:t>
            </a:r>
          </a:p>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أن يمزقوا ثيابهم</a:t>
            </a:r>
          </a:p>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ويتركوا شعرهم غير ممشط. </a:t>
            </a:r>
          </a:p>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يجب عليهم أن يغطوا أفواههم </a:t>
            </a:r>
          </a:p>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وينادون: نجسّ نجس! </a:t>
            </a:r>
          </a:p>
          <a:p>
            <a:pPr defTabSz="9144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46</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طالما استمر المرض الخطير، </a:t>
            </a:r>
          </a:p>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فسيكونون نجسين رسميًا </a:t>
            </a:r>
          </a:p>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ويجب أن يقيموا في مكان</a:t>
            </a:r>
          </a:p>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منعزل</a:t>
            </a:r>
          </a:p>
          <a:p>
            <a:pPr defTabSz="9144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خارج المحلة."</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13: 45- 46).</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268983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إنقاذ الأبرص</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من محنته؟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2434" y="1700808"/>
            <a:ext cx="9097364" cy="5112568"/>
          </a:xfrm>
          <a:prstGeom prst="rect">
            <a:avLst/>
          </a:prstGeom>
        </p:spPr>
      </p:pic>
    </p:spTree>
    <p:extLst>
      <p:ext uri="{BB962C8B-B14F-4D97-AF65-F5344CB8AC3E}">
        <p14:creationId xmlns:p14="http://schemas.microsoft.com/office/powerpoint/2010/main" val="29920641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228600" y="152400"/>
            <a:ext cx="7772400" cy="457200"/>
          </a:xfrm>
          <a:solidFill>
            <a:schemeClr val="bg2"/>
          </a:solidFill>
        </p:spPr>
        <p:txBody>
          <a:bodyPr/>
          <a:lstStyle/>
          <a:p>
            <a:pPr eaLnBrk="1" hangingPunct="1"/>
            <a:r>
              <a:rPr lang="ar-JO" altLang="zh-CN" sz="2800" b="1" dirty="0">
                <a:solidFill>
                  <a:schemeClr val="tx1"/>
                </a:solidFill>
                <a:latin typeface="Geneva" charset="0"/>
                <a:ea typeface="ＭＳ Ｐゴシック" charset="0"/>
                <a:cs typeface="Geneva" charset="0"/>
              </a:rPr>
              <a:t>لماذا لا للخنزير؟ (وأسئلة أخرى من الشريعة)</a:t>
            </a:r>
            <a:endParaRPr lang="en-US" sz="2800" b="1" dirty="0">
              <a:solidFill>
                <a:schemeClr val="tx1"/>
              </a:solidFill>
              <a:latin typeface="Geneva" charset="0"/>
              <a:ea typeface="ＭＳ Ｐゴシック" charset="0"/>
              <a:cs typeface="Geneva"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1666204984"/>
              </p:ext>
            </p:extLst>
          </p:nvPr>
        </p:nvGraphicFramePr>
        <p:xfrm>
          <a:off x="0" y="792163"/>
          <a:ext cx="9067800" cy="4206252"/>
        </p:xfrm>
        <a:graphic>
          <a:graphicData uri="http://schemas.openxmlformats.org/drawingml/2006/table">
            <a:tbl>
              <a:tblPr/>
              <a:tblGrid>
                <a:gridCol w="1475656">
                  <a:extLst>
                    <a:ext uri="{9D8B030D-6E8A-4147-A177-3AD203B41FA5}">
                      <a16:colId xmlns:a16="http://schemas.microsoft.com/office/drawing/2014/main" val="20000"/>
                    </a:ext>
                  </a:extLst>
                </a:gridCol>
                <a:gridCol w="3020144">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962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المسألة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أمر الشريعة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الأسباب</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834796">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chemeClr val="tx1"/>
                          </a:solidFill>
                          <a:effectLst/>
                          <a:latin typeface="Arial" charset="0"/>
                          <a:ea typeface="ＭＳ Ｐゴシック" charset="0"/>
                          <a:cs typeface="Arial" charset="0"/>
                        </a:rPr>
                        <a:t>"المصابون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بالبرص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يشعرون بالسوء</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حيال مرضهم،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فلماذا يتم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عزلهم؟"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"على الكاهن أن يفحص...</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فإن رأى الكاهن الضربة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في جلد الجسد...</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إن كانت الضربة لمعة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بيضاء في جلد جسده...</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يحجز الكاهن المضروب</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سبعة أيام... يقيم وحده</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خارج المحلة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يكون مقامه"</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(لا 13: 3- 4، 46).</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بين القرنين السادس والرابع عشر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قتل البرص مئات الملايين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من الأوروبيين.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اقترح بعضهم أفكارًا غريبة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غير ناجحة.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بعد أن استسلم الأطباء تقريبًا،</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اقترحت الكنيسة حجرًا كتابيًا</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للمصابين بالبرص،</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 الذي أوقف أخيرًا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هذا البلاء المروع.</a:t>
                      </a:r>
                      <a:endParaRPr kumimoji="0" lang="en-US" sz="2400" b="1" i="0" u="none" strike="noStrike" cap="none" normalizeH="0" baseline="0" dirty="0">
                        <a:ln>
                          <a:noFill/>
                        </a:ln>
                        <a:solidFill>
                          <a:schemeClr val="tx1"/>
                        </a:solidFill>
                        <a:effectLst/>
                        <a:latin typeface="Arial" charset="0"/>
                        <a:ea typeface="ＭＳ Ｐゴシック" charset="0"/>
                        <a:cs typeface="Arial" charset="0"/>
                        <a:sym typeface="MS LineDraw" charset="0"/>
                      </a:endParaRP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 name="Text Box 4"/>
          <p:cNvSpPr txBox="1">
            <a:spLocks noChangeArrowheads="1"/>
          </p:cNvSpPr>
          <p:nvPr/>
        </p:nvSpPr>
        <p:spPr bwMode="auto">
          <a:xfrm>
            <a:off x="8451850" y="0"/>
            <a:ext cx="704039" cy="461665"/>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outerShdw>
                </a:effectLst>
                <a:latin typeface="Arial" charset="0"/>
                <a:cs typeface="Arial" charset="0"/>
              </a:rPr>
              <a:t>131</a:t>
            </a:r>
            <a:endParaRPr lang="en-US" sz="24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1018257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لاوِيّين ١٤</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906869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6008</TotalTime>
  <Words>5044</Words>
  <Application>Microsoft Macintosh PowerPoint</Application>
  <PresentationFormat>On-screen Show (4:3)</PresentationFormat>
  <Paragraphs>1097</Paragraphs>
  <Slides>143</Slides>
  <Notes>112</Notes>
  <HiddenSlides>0</HiddenSlides>
  <MMClips>0</MMClips>
  <ScaleCrop>false</ScaleCrop>
  <HeadingPairs>
    <vt:vector size="6" baseType="variant">
      <vt:variant>
        <vt:lpstr>Fonts Used</vt:lpstr>
      </vt:variant>
      <vt:variant>
        <vt:i4>18</vt:i4>
      </vt:variant>
      <vt:variant>
        <vt:lpstr>Theme</vt:lpstr>
      </vt:variant>
      <vt:variant>
        <vt:i4>22</vt:i4>
      </vt:variant>
      <vt:variant>
        <vt:lpstr>Slide Titles</vt:lpstr>
      </vt:variant>
      <vt:variant>
        <vt:i4>143</vt:i4>
      </vt:variant>
    </vt:vector>
  </HeadingPairs>
  <TitlesOfParts>
    <vt:vector size="183" baseType="lpstr">
      <vt:lpstr>BONES</vt:lpstr>
      <vt:lpstr>Apple Chancery</vt:lpstr>
      <vt:lpstr>Arial</vt:lpstr>
      <vt:lpstr>Arial Black</vt:lpstr>
      <vt:lpstr>Arial Narrow</vt:lpstr>
      <vt:lpstr>Calibri</vt:lpstr>
      <vt:lpstr>Century Gothic</vt:lpstr>
      <vt:lpstr>Comic Sans MS</vt:lpstr>
      <vt:lpstr>Franklin Gothic Medium</vt:lpstr>
      <vt:lpstr>Garamond</vt:lpstr>
      <vt:lpstr>Geneva</vt:lpstr>
      <vt:lpstr>Helvetica</vt:lpstr>
      <vt:lpstr>Monotype Sorts</vt:lpstr>
      <vt:lpstr>Tahoma</vt:lpstr>
      <vt:lpstr>Times</vt:lpstr>
      <vt:lpstr>Times New Roman</vt:lpstr>
      <vt:lpstr>Trebuchet MS</vt:lpstr>
      <vt:lpstr>Wingdings</vt:lpstr>
      <vt:lpstr>49_Blank Presentation</vt:lpstr>
      <vt:lpstr>2_Contemporary</vt:lpstr>
      <vt:lpstr>Contemporary</vt:lpstr>
      <vt:lpstr>4_Default Design</vt:lpstr>
      <vt:lpstr>Default Design</vt:lpstr>
      <vt:lpstr>Blank Presentation</vt:lpstr>
      <vt:lpstr>7_Contemporary</vt:lpstr>
      <vt:lpstr>7_Blank Presentation</vt:lpstr>
      <vt:lpstr>1_Contemporary</vt:lpstr>
      <vt:lpstr>Balance</vt:lpstr>
      <vt:lpstr>Warp</vt:lpstr>
      <vt:lpstr>3_Balance</vt:lpstr>
      <vt:lpstr>8_Blank Presentation</vt:lpstr>
      <vt:lpstr>Stream</vt:lpstr>
      <vt:lpstr>1_Balance</vt:lpstr>
      <vt:lpstr>3_Default Design</vt:lpstr>
      <vt:lpstr>25_MEADOW</vt:lpstr>
      <vt:lpstr>2_untitled 1</vt:lpstr>
      <vt:lpstr>1_Default Design</vt:lpstr>
      <vt:lpstr>Crumple</vt:lpstr>
      <vt:lpstr>Bar Code</vt:lpstr>
      <vt:lpstr>23_Blank Presentation</vt:lpstr>
      <vt:lpstr>كُنْ مُقَدَّسًا</vt:lpstr>
      <vt:lpstr>Holiness</vt:lpstr>
      <vt:lpstr>قُدُّوسٌ، قُدُّوسٌ قُدُّوسٌ</vt:lpstr>
      <vt:lpstr>ماذا يعني أن تكون مقدسًا؟</vt:lpstr>
      <vt:lpstr>القداسة</vt:lpstr>
      <vt:lpstr>طاهِرٌ 100%</vt:lpstr>
      <vt:lpstr>Holiness</vt:lpstr>
      <vt:lpstr>الروح القدس</vt:lpstr>
      <vt:lpstr>الرّوح الشفيع</vt:lpstr>
      <vt:lpstr>المعزّي (يوحنا 14: 16)</vt:lpstr>
      <vt:lpstr>سكنى الروح هو عمل الله الجديد!</vt:lpstr>
      <vt:lpstr>Holiness</vt:lpstr>
      <vt:lpstr>القداسة</vt:lpstr>
      <vt:lpstr>ثَمَرُ الرُّوح</vt:lpstr>
      <vt:lpstr>القداسة</vt:lpstr>
      <vt:lpstr>كيف يمكننا أن نستمر في التمتع بحضور الله بعد التعرف عليهِ؟</vt:lpstr>
      <vt:lpstr>خط سير رحلة الخروج</vt:lpstr>
      <vt:lpstr>جبل سيناء</vt:lpstr>
      <vt:lpstr>Background</vt:lpstr>
      <vt:lpstr>الفكرة الرئيسية</vt:lpstr>
      <vt:lpstr>Background</vt:lpstr>
      <vt:lpstr>الظروف  عندما كتب سفر اللاويين</vt:lpstr>
      <vt:lpstr>لاوِيّين</vt:lpstr>
      <vt:lpstr>الكلمة المفتاحية</vt:lpstr>
      <vt:lpstr>كيف يمكننا أن نستمر بالتمتع بحضور الله  بعد أن تعرفنا عليه؟</vt:lpstr>
      <vt:lpstr>١- أعترف أن الله هو كل ما تحتاجه (لا ١-١٠)</vt:lpstr>
      <vt:lpstr>أي منهم الأكثر دقّة؟</vt:lpstr>
      <vt:lpstr>غفران الخطية في العهد القديم</vt:lpstr>
      <vt:lpstr>Slides on  لاوِيّين ١</vt:lpstr>
      <vt:lpstr>ما هو موقفك من ضعفاتك وخطاياك؟</vt:lpstr>
      <vt:lpstr>لماذا فرض الله القرابين لضعف إسرائيل وخطاياها؟</vt:lpstr>
      <vt:lpstr>غفر الله للإسرائيليين عن طريق دم الذبائح (لا 4: 1- 5: 13؛ 6: 24- 30).</vt:lpstr>
      <vt:lpstr>لماذا أسس الله نظام الذبائح؟</vt:lpstr>
      <vt:lpstr>هل خلصت الذبائح الدموية الإسرائيليين الذين هم تحت الشريعة؟</vt:lpstr>
      <vt:lpstr>الذبائح تغفر الخطية</vt:lpstr>
      <vt:lpstr>Slides on  لاوِيّين ٢</vt:lpstr>
      <vt:lpstr>خيمة الاجتماع والباحة</vt:lpstr>
      <vt:lpstr>طقوس التقدمات في لاويين 1- 5</vt:lpstr>
      <vt:lpstr>طقوس التقدمات في لاويين 1- 5</vt:lpstr>
      <vt:lpstr>طقوس التقدمات في لاويين 1- 5</vt:lpstr>
      <vt:lpstr>Slides on  لاوِيّين ٣</vt:lpstr>
      <vt:lpstr>ذبائح العهد القديم</vt:lpstr>
      <vt:lpstr>رومية 12: 1</vt:lpstr>
      <vt:lpstr>رومية 12: 2</vt:lpstr>
      <vt:lpstr>رومية 12: 2</vt:lpstr>
      <vt:lpstr>ذبائح العهد القديم</vt:lpstr>
      <vt:lpstr>Slides on  لاوِيّين ٤</vt:lpstr>
      <vt:lpstr>دم ذبيحة الخطية يغفر خطيئة السهو(4: 1- 5: 13؛ 6: 24- 30).</vt:lpstr>
      <vt:lpstr>Slides on  لاوِيّين ٥</vt:lpstr>
      <vt:lpstr>دم وتعويض خطية الإثم يغفر خطيئة السهو (5: 14- 6: 7؛ 7: 1- 10).</vt:lpstr>
      <vt:lpstr>Slides on  لاوِيّين ٦</vt:lpstr>
      <vt:lpstr>الذبائح في سفر اللاويين 1- 7</vt:lpstr>
      <vt:lpstr>Slides on  لاوِيّين ٧</vt:lpstr>
      <vt:lpstr>هل الحيوانات تُخلّص؟</vt:lpstr>
      <vt:lpstr>الله يغفر لنا من خلال دم المسيح</vt:lpstr>
      <vt:lpstr>غفران الخطية في العهد الجديد</vt:lpstr>
      <vt:lpstr>الدم والغفران</vt:lpstr>
      <vt:lpstr>القداسة</vt:lpstr>
      <vt:lpstr>Slides on  لاوِيّين ٨</vt:lpstr>
      <vt:lpstr>Leviticus 8-10 Chart</vt:lpstr>
      <vt:lpstr>بدأ الكهنوت</vt:lpstr>
      <vt:lpstr>Slides on  لاوِيّين ٩</vt:lpstr>
      <vt:lpstr>رسامة هرون وأبنائه كهنة</vt:lpstr>
      <vt:lpstr>تباين اللاويين والكهنة</vt:lpstr>
      <vt:lpstr>تباين اللاويين والكهنة</vt:lpstr>
      <vt:lpstr>Slides on  لاوِيّين ١٠</vt:lpstr>
      <vt:lpstr>ناداب و أبيهو</vt:lpstr>
      <vt:lpstr>ناداب و أبيهو</vt:lpstr>
      <vt:lpstr>ناداب و أبيهو</vt:lpstr>
      <vt:lpstr>Levi's Family Tree</vt:lpstr>
      <vt:lpstr>١- أعترف أن الله هو كل ما تحتاجه (لا ١-١٠)</vt:lpstr>
      <vt:lpstr>وَبِدُونِ  سَفْكِ  دَمٍ  لَا تَحْصُلُ  مَغْفِرَةٌ  عبرانيين 9: 22</vt:lpstr>
      <vt:lpstr>الخلاص في كل العصور:</vt:lpstr>
      <vt:lpstr>تركيز لاويين 1- 10</vt:lpstr>
      <vt:lpstr>كيف يمكن لدم المسيح أن يغفر خطايانا؟</vt:lpstr>
      <vt:lpstr>دم المسيح يغفر بطريقتين:</vt:lpstr>
      <vt:lpstr>القداسة</vt:lpstr>
      <vt:lpstr>Slides on  لاوِيّين ١١</vt:lpstr>
      <vt:lpstr>كيف يمكننا أن نستمر بالتمتع بحضور الله  بعد أن تعرفنا عليه؟</vt:lpstr>
      <vt:lpstr>برهان</vt:lpstr>
      <vt:lpstr>١- أعترف أن الله هو كل ما تحتاجه (لا ١-١٠)</vt:lpstr>
      <vt:lpstr>٢- مارس عادات صالحة (لا ١١-٢٧).</vt:lpstr>
      <vt:lpstr>لاوِيّين</vt:lpstr>
      <vt:lpstr>Leviticus 11-16 Chart</vt:lpstr>
      <vt:lpstr>الطاهر والنجس (لا 11)</vt:lpstr>
      <vt:lpstr>أي الأطعمة؟</vt:lpstr>
      <vt:lpstr>"قُمْ يا بطرس، أذبح وكُلْ"</vt:lpstr>
      <vt:lpstr>الطاهر والنجس (لا 11)</vt:lpstr>
      <vt:lpstr>Lamb</vt:lpstr>
      <vt:lpstr>لماذا لا للخنزير؟ (وأسئلة أخرى من الشريعة)</vt:lpstr>
      <vt:lpstr>Slides on  لاوِيّين ١٢</vt:lpstr>
      <vt:lpstr>لماذا لا للخنزير؟ (وأسئلة أخرى من الشريعة)</vt:lpstr>
      <vt:lpstr>الختان، وفيتامين K و البروثرومبين</vt:lpstr>
      <vt:lpstr>"فَٱثْبُتُوا إِذًا فِي ٱلْحُرِّيَّةِ  ٱلَّتِي قَدْ حَرَّرَنَا  ٱلْمَسِيحُ بِهَا،  وَلَا تَرْتَبِكُوا أَيْضًا  بِنِيرِ عُبُودِيَّةٍ.“ (غلاطية 5: 1).</vt:lpstr>
      <vt:lpstr>Slides on  لاوِيّين ١٣</vt:lpstr>
      <vt:lpstr>هل الله رحيم؟</vt:lpstr>
      <vt:lpstr>كيف يمكن إنقاذ الأبرص من محنته؟</vt:lpstr>
      <vt:lpstr>لماذا لا للخنزير؟ (وأسئلة أخرى من الشريعة)</vt:lpstr>
      <vt:lpstr>Slides on  لاوِيّين ١٤</vt:lpstr>
      <vt:lpstr>لماذا لا للخنزير؟ (وأسئلة أخرى من الشريعة)</vt:lpstr>
      <vt:lpstr>Slides on  لاوِيّين ١٦</vt:lpstr>
      <vt:lpstr>يوم الكفارة (لا 16: 29- 34)</vt:lpstr>
      <vt:lpstr>"ثُمَّ يَأْخُذُ التَّيْسَيْنِ وَيُقَدِّمُهُمَا أَمَامَ الرَّبِّ عِنْدَ مَدْخَلِ خَيْمَةِ الاجْتِمَاعِ، وَيُلْقِي عَلَيْهِمَا قُرْعَتَيْنِ: قُرْعَةً لِلرَّبِّ وَقُرْعَةً لِعَزَازِيلَ (كَبْشِ الْفِدَاءِ). وَيُقَرِّبُ هَرُونُ التَّيْسَ الَّذِي وَقَعَتْ عَلَيْهِ قُرْعَةُ الرَّبِّ وَيُصْعِدُهُ ذَبِيحَةَ خَطِيئَةٍ، وَأَمَّا التَّيْسُ الَّذِي وَقَعَتْ عَلَيْهِ قُرْعَةُ عَزَازِيلَ، فَيُوْقِفُهُ حَيًّا أَمَامَ الرَّبِّ لِيُكَفِّرَ عَنْهُ، ثُمَّ يُطْلِقُهُ إِلَى الصَّحْرَاءِ، فَهُوَ كَبْشُ فِدَاءٍ." (لاويين 16: 7- 10). </vt:lpstr>
      <vt:lpstr> " وَيُقَرِّبُ هَرُونُ التَّيْسَ  الَّذِي وَقَعَتْ عَلَيْهِ قُرْعَةُ الرَّبِّ." (لاويين 16: 9).</vt:lpstr>
      <vt:lpstr>"وَيَذْبَحُ (هَرُونُ) تَيْسَ الْخَطِيئَةِ الْمُقَدَّمَ مِنَ الشَّعْبِ،  وَيَدْخُلُ بِدَمِهِ إِلَى مَا وَرَاءَ الْحِجَابِ،  وَيَرُشُّ مِنْ دَمِهِ كَمَا رَشَّ مِنْ دَمِ الثَّوْرِ  عَلَى الْغِطَاءِ وَأَمَامَهُ" (لاويين 16: 15).</vt:lpstr>
      <vt:lpstr>"فَيَحْمِلُ التَّيْسُ ذُنُوبَ الشَّعْبِ كُلَّهَا  إِلَى أَرْضٍ مُقْفِرَةٍ،  وَهُنَاكَ يُطْلِقُهُ فِي الصَّحْرَاءِ." (لاويين 16: 22).</vt:lpstr>
      <vt:lpstr>"ذَلِكَ أَنَّ الْبَرَكَاتِ السَّمَاوِيَّةَ قَدْ تَحَقَّقَتْ فِي الْمَسِيحِ. فَهُوَ الآنَ كَاهِنُنَا الأَعْلَى الَّذِي يُؤَدِّي مُهِمَّتَهُ فِي الْخَيْمَةِ الْحَقِيقِيَّةِ،  وَهِيَ أَعْظَمُ وَأَكْمَلُ مِنَ الْخَيْمَةِ الأَرْضِيَّةِ. إِنَّهَا فِي السَّمَاءِ. لَمْ تَصْنَعْهَا يَدٌ بَشَرِيَّةٌ،  وَلَيْسَتْ مِنْ هَذَا الْعَالَمِ الْمَادِّيِّ" (عبرانيين 9: 11).</vt:lpstr>
      <vt:lpstr>Slides on  لاوِيّين ١٧</vt:lpstr>
      <vt:lpstr>الدّم؟</vt:lpstr>
      <vt:lpstr>"الحياة في الدم"</vt:lpstr>
      <vt:lpstr>مرّة واحدة سفك دمه من أجل الجميع</vt:lpstr>
      <vt:lpstr>ليس بحاجة بعد الآن لمزيد من الكفارات</vt:lpstr>
      <vt:lpstr>أزيلت الخطية وليس (فقط غير مغطاة)</vt:lpstr>
      <vt:lpstr>مقعد في قدس الأقداس؟</vt:lpstr>
      <vt:lpstr>Slides on  لاوِيّين ١٨</vt:lpstr>
      <vt:lpstr>الشذوذ الجنسي</vt:lpstr>
      <vt:lpstr>Slides on  لاوِيّين ١٩</vt:lpstr>
      <vt:lpstr>"إِنَّ الْمَسِيحَ قَدْ حَرَّرَنَا وَأَطْلَقَنَا فِي سَبِيلِ الْحُرِّيَّةِ. فَاثْبُتُوا إِذَنْ، وَلا تَعُودُوا إِلَى الارْتِبَاكِ بِنِيرِ الْعُبُودِيَّةِ"  (غل 5: 1).</vt:lpstr>
      <vt:lpstr>لاويين 19: 28 " لَا تَجْرَحُوا أَجْسَامَكُمْ حُزْناً عَلَى مَيْتٍ،  وَلا تَرْسِمْ وَشْماً عَلَيْهِ. فَأَنَا الرَّبُّ"</vt:lpstr>
      <vt:lpstr>Slides on  لاوِيّين ٢١</vt:lpstr>
      <vt:lpstr>متطلبات سفر اللاويين ٢١:</vt:lpstr>
      <vt:lpstr>Slides on  لاوِيّين ٢٢</vt:lpstr>
      <vt:lpstr>التفرد:</vt:lpstr>
      <vt:lpstr>Slides on  لاوِيّين ٢٣</vt:lpstr>
      <vt:lpstr>أعياد الكتاب المقدس</vt:lpstr>
      <vt:lpstr>تتطلع الأعياد تاريخيًا إلى الوراء إلى ماضي إسرائيل</vt:lpstr>
      <vt:lpstr>تتطلع الأعياد أيضًا نبويًا إلى الأمام إلى مستقبل إسرائيل</vt:lpstr>
      <vt:lpstr>أعياد سفر اللاويين 23</vt:lpstr>
      <vt:lpstr>Slides on  لاوِيّين ٢٦</vt:lpstr>
      <vt:lpstr>اللعنات النبوية</vt:lpstr>
      <vt:lpstr>Slides on  لاوِيّين ٢٧</vt:lpstr>
      <vt:lpstr>يجب أن تعكس عاداتنا قداسة الله</vt:lpstr>
      <vt:lpstr>تفسير ووعظ أدب قانوني</vt:lpstr>
      <vt:lpstr>استراتيجية مقترحة لشرح شريعة العهد القديم</vt:lpstr>
      <vt:lpstr>التطبيق</vt:lpstr>
      <vt:lpstr>كيف يمكننا أن نستمر بالتمتع بحضور الله  بعد أن تعرفنا عليه؟</vt:lpstr>
      <vt:lpstr>الفكرة الرئيسية</vt:lpstr>
      <vt:lpstr>١- أعترف أن الله هو كل ما تحتاجه (لا ١-١٠)</vt:lpstr>
      <vt:lpstr>٢- مارس عادات صالحة (لا ١١-٢٧).</vt:lpstr>
      <vt:lpstr>القداسة</vt:lpstr>
      <vt:lpstr>ما هي الممارسة في  حياتك  التي  يجب عليك الاعتراف بها وتطهيرها؟</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597</cp:revision>
  <dcterms:created xsi:type="dcterms:W3CDTF">2014-08-02T06:39:19Z</dcterms:created>
  <dcterms:modified xsi:type="dcterms:W3CDTF">2021-10-15T17:08:17Z</dcterms:modified>
</cp:coreProperties>
</file>